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9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CCFD-645A-494D-BE16-6C92C35EEADA}" type="datetimeFigureOut">
              <a:rPr lang="es-ES_tradnl" smtClean="0"/>
              <a:t>02/12/2012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9BB97-3B97-40D3-A78C-B1E67E20C6D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9722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CCFD-645A-494D-BE16-6C92C35EEADA}" type="datetimeFigureOut">
              <a:rPr lang="es-ES_tradnl" smtClean="0"/>
              <a:t>02/12/2012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9BB97-3B97-40D3-A78C-B1E67E20C6D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30341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CCFD-645A-494D-BE16-6C92C35EEADA}" type="datetimeFigureOut">
              <a:rPr lang="es-ES_tradnl" smtClean="0"/>
              <a:t>02/12/2012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9BB97-3B97-40D3-A78C-B1E67E20C6D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63004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CCFD-645A-494D-BE16-6C92C35EEADA}" type="datetimeFigureOut">
              <a:rPr lang="es-ES_tradnl" smtClean="0"/>
              <a:t>02/12/2012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9BB97-3B97-40D3-A78C-B1E67E20C6D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06135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CCFD-645A-494D-BE16-6C92C35EEADA}" type="datetimeFigureOut">
              <a:rPr lang="es-ES_tradnl" smtClean="0"/>
              <a:t>02/12/2012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9BB97-3B97-40D3-A78C-B1E67E20C6D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6770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CCFD-645A-494D-BE16-6C92C35EEADA}" type="datetimeFigureOut">
              <a:rPr lang="es-ES_tradnl" smtClean="0"/>
              <a:t>02/12/2012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9BB97-3B97-40D3-A78C-B1E67E20C6D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13782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CCFD-645A-494D-BE16-6C92C35EEADA}" type="datetimeFigureOut">
              <a:rPr lang="es-ES_tradnl" smtClean="0"/>
              <a:t>02/12/2012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9BB97-3B97-40D3-A78C-B1E67E20C6D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99116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CCFD-645A-494D-BE16-6C92C35EEADA}" type="datetimeFigureOut">
              <a:rPr lang="es-ES_tradnl" smtClean="0"/>
              <a:t>02/12/2012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9BB97-3B97-40D3-A78C-B1E67E20C6D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30967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CCFD-645A-494D-BE16-6C92C35EEADA}" type="datetimeFigureOut">
              <a:rPr lang="es-ES_tradnl" smtClean="0"/>
              <a:t>02/12/2012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9BB97-3B97-40D3-A78C-B1E67E20C6D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23974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CCFD-645A-494D-BE16-6C92C35EEADA}" type="datetimeFigureOut">
              <a:rPr lang="es-ES_tradnl" smtClean="0"/>
              <a:t>02/12/2012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9BB97-3B97-40D3-A78C-B1E67E20C6D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58933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CCFD-645A-494D-BE16-6C92C35EEADA}" type="datetimeFigureOut">
              <a:rPr lang="es-ES_tradnl" smtClean="0"/>
              <a:t>02/12/2012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9BB97-3B97-40D3-A78C-B1E67E20C6D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11629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5CCFD-645A-494D-BE16-6C92C35EEADA}" type="datetimeFigureOut">
              <a:rPr lang="es-ES_tradnl" smtClean="0"/>
              <a:t>02/12/2012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9BB97-3B97-40D3-A78C-B1E67E20C6D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15230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solidFill>
                  <a:srgbClr val="FFFF00"/>
                </a:solidFill>
                <a:latin typeface="DotumChe" pitchFamily="49" charset="-127"/>
                <a:ea typeface="DotumChe" pitchFamily="49" charset="-127"/>
              </a:rPr>
              <a:t>Para hacer ahora</a:t>
            </a:r>
            <a:endParaRPr lang="es-ES_tradnl" dirty="0">
              <a:solidFill>
                <a:srgbClr val="FFFF00"/>
              </a:solidFill>
              <a:latin typeface="DotumChe" pitchFamily="49" charset="-127"/>
              <a:ea typeface="DotumChe" pitchFamily="49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6600" dirty="0" smtClean="0">
                <a:solidFill>
                  <a:srgbClr val="FFFF00"/>
                </a:solidFill>
              </a:rPr>
              <a:t>Escriban los números 1-30 en español.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62" y="4419600"/>
            <a:ext cx="2657475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812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solidFill>
                  <a:srgbClr val="FFFF00"/>
                </a:solidFill>
                <a:latin typeface="DotumChe" pitchFamily="49" charset="-127"/>
                <a:ea typeface="DotumChe" pitchFamily="49" charset="-127"/>
              </a:rPr>
              <a:t>Más práctica</a:t>
            </a:r>
            <a:endParaRPr lang="es-ES_tradnl" dirty="0">
              <a:solidFill>
                <a:srgbClr val="FFFF00"/>
              </a:solidFill>
              <a:latin typeface="DotumChe" pitchFamily="49" charset="-127"/>
              <a:ea typeface="DotumChe" pitchFamily="49" charset="-127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47800"/>
            <a:ext cx="4800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039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solidFill>
                  <a:srgbClr val="FFFF00"/>
                </a:solidFill>
                <a:latin typeface="DotumChe" pitchFamily="49" charset="-127"/>
                <a:ea typeface="DotumChe" pitchFamily="49" charset="-127"/>
              </a:rPr>
              <a:t>Más práctica</a:t>
            </a:r>
            <a:endParaRPr lang="es-ES_tradnl" dirty="0">
              <a:solidFill>
                <a:srgbClr val="FFFF00"/>
              </a:solidFill>
              <a:latin typeface="DotumChe" pitchFamily="49" charset="-127"/>
              <a:ea typeface="DotumChe" pitchFamily="49" charset="-127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62545"/>
            <a:ext cx="47244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161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solidFill>
                  <a:srgbClr val="FFFF00"/>
                </a:solidFill>
                <a:latin typeface="DotumChe" pitchFamily="49" charset="-127"/>
                <a:ea typeface="DotumChe" pitchFamily="49" charset="-127"/>
              </a:rPr>
              <a:t>Más práctica</a:t>
            </a:r>
            <a:endParaRPr lang="es-ES_tradnl" dirty="0">
              <a:solidFill>
                <a:srgbClr val="FFFF00"/>
              </a:solidFill>
              <a:latin typeface="DotumChe" pitchFamily="49" charset="-127"/>
              <a:ea typeface="DotumChe" pitchFamily="49" charset="-127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07127"/>
            <a:ext cx="47244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161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solidFill>
                  <a:srgbClr val="FFFF00"/>
                </a:solidFill>
                <a:latin typeface="DotumChe" pitchFamily="49" charset="-127"/>
                <a:ea typeface="DotumChe" pitchFamily="49" charset="-127"/>
              </a:rPr>
              <a:t>Más práctica</a:t>
            </a:r>
            <a:endParaRPr lang="es-ES_tradnl" dirty="0">
              <a:solidFill>
                <a:srgbClr val="FFFF00"/>
              </a:solidFill>
              <a:latin typeface="DotumChe" pitchFamily="49" charset="-127"/>
              <a:ea typeface="DotumChe" pitchFamily="49" charset="-127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24000"/>
            <a:ext cx="48006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161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solidFill>
                  <a:srgbClr val="FFFF00"/>
                </a:solidFill>
                <a:latin typeface="DotumChe" pitchFamily="49" charset="-127"/>
                <a:ea typeface="DotumChe" pitchFamily="49" charset="-127"/>
              </a:rPr>
              <a:t>Más práctica</a:t>
            </a:r>
            <a:endParaRPr lang="es-ES_tradnl" dirty="0">
              <a:solidFill>
                <a:srgbClr val="FFFF00"/>
              </a:solidFill>
              <a:latin typeface="DotumChe" pitchFamily="49" charset="-127"/>
              <a:ea typeface="DotumChe" pitchFamily="49" charset="-127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24000"/>
            <a:ext cx="4724400" cy="493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161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solidFill>
                  <a:srgbClr val="FFFF00"/>
                </a:solidFill>
                <a:latin typeface="DotumChe" pitchFamily="49" charset="-127"/>
                <a:ea typeface="DotumChe" pitchFamily="49" charset="-127"/>
              </a:rPr>
              <a:t>Más práctica</a:t>
            </a:r>
            <a:endParaRPr lang="es-ES_tradnl" dirty="0">
              <a:solidFill>
                <a:srgbClr val="FFFF00"/>
              </a:solidFill>
              <a:latin typeface="DotumChe" pitchFamily="49" charset="-127"/>
              <a:ea typeface="DotumChe" pitchFamily="49" charset="-127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20982"/>
            <a:ext cx="5029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719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4525963"/>
          </a:xfrm>
        </p:spPr>
        <p:txBody>
          <a:bodyPr/>
          <a:lstStyle/>
          <a:p>
            <a:r>
              <a:rPr lang="es-ES_tradnl" dirty="0" err="1" smtClean="0">
                <a:solidFill>
                  <a:srgbClr val="FFFF00"/>
                </a:solidFill>
              </a:rPr>
              <a:t>To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indicate</a:t>
            </a:r>
            <a:r>
              <a:rPr lang="es-ES_tradnl" dirty="0" smtClean="0">
                <a:solidFill>
                  <a:srgbClr val="FFFF00"/>
                </a:solidFill>
              </a:rPr>
              <a:t> AM </a:t>
            </a:r>
            <a:r>
              <a:rPr lang="es-ES_tradnl" dirty="0" err="1" smtClean="0">
                <a:solidFill>
                  <a:srgbClr val="FFFF00"/>
                </a:solidFill>
              </a:rPr>
              <a:t>or</a:t>
            </a:r>
            <a:r>
              <a:rPr lang="es-ES_tradnl" dirty="0" smtClean="0">
                <a:solidFill>
                  <a:srgbClr val="FFFF00"/>
                </a:solidFill>
              </a:rPr>
              <a:t> PM in </a:t>
            </a:r>
            <a:r>
              <a:rPr lang="es-ES_tradnl" dirty="0" err="1" smtClean="0">
                <a:solidFill>
                  <a:srgbClr val="FFFF00"/>
                </a:solidFill>
              </a:rPr>
              <a:t>Spanish</a:t>
            </a:r>
            <a:r>
              <a:rPr lang="es-ES_tradnl" dirty="0" smtClean="0">
                <a:solidFill>
                  <a:srgbClr val="FFFF00"/>
                </a:solidFill>
              </a:rPr>
              <a:t>, </a:t>
            </a:r>
            <a:r>
              <a:rPr lang="es-ES_tradnl" dirty="0" err="1" smtClean="0">
                <a:solidFill>
                  <a:srgbClr val="FFFF00"/>
                </a:solidFill>
              </a:rPr>
              <a:t>you</a:t>
            </a:r>
            <a:r>
              <a:rPr lang="es-ES_tradnl" dirty="0" smtClean="0">
                <a:solidFill>
                  <a:srgbClr val="FFFF00"/>
                </a:solidFill>
              </a:rPr>
              <a:t> use </a:t>
            </a:r>
            <a:r>
              <a:rPr lang="es-ES_tradnl" dirty="0" err="1" smtClean="0">
                <a:solidFill>
                  <a:srgbClr val="FFFF00"/>
                </a:solidFill>
              </a:rPr>
              <a:t>the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following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expressions</a:t>
            </a:r>
            <a:r>
              <a:rPr lang="es-ES_tradnl" dirty="0" smtClean="0">
                <a:solidFill>
                  <a:srgbClr val="FFFF00"/>
                </a:solidFill>
              </a:rPr>
              <a:t>:</a:t>
            </a:r>
          </a:p>
          <a:p>
            <a:pPr marL="0" indent="0">
              <a:buNone/>
            </a:pPr>
            <a:endParaRPr lang="es-ES_tradnl" dirty="0" smtClean="0">
              <a:solidFill>
                <a:srgbClr val="FFFF00"/>
              </a:solidFill>
            </a:endParaRPr>
          </a:p>
          <a:p>
            <a:pPr lvl="1"/>
            <a:r>
              <a:rPr lang="es-ES_tradnl" dirty="0" smtClean="0">
                <a:solidFill>
                  <a:srgbClr val="FFFF00"/>
                </a:solidFill>
              </a:rPr>
              <a:t>De la mañana</a:t>
            </a:r>
          </a:p>
          <a:p>
            <a:pPr lvl="1"/>
            <a:r>
              <a:rPr lang="es-ES_tradnl" dirty="0" smtClean="0">
                <a:solidFill>
                  <a:srgbClr val="FFFF00"/>
                </a:solidFill>
              </a:rPr>
              <a:t>De la tarde</a:t>
            </a:r>
          </a:p>
          <a:p>
            <a:pPr lvl="1"/>
            <a:r>
              <a:rPr lang="es-ES_tradnl" dirty="0" smtClean="0">
                <a:solidFill>
                  <a:srgbClr val="FFFF00"/>
                </a:solidFill>
              </a:rPr>
              <a:t>De la noche</a:t>
            </a:r>
            <a:endParaRPr lang="es-ES_tradnl" dirty="0">
              <a:solidFill>
                <a:srgbClr val="FFFF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62400"/>
            <a:ext cx="7336578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010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s-ES_tradnl" dirty="0" smtClean="0">
                <a:solidFill>
                  <a:srgbClr val="FFFF00"/>
                </a:solidFill>
                <a:latin typeface="Dotum" pitchFamily="34" charset="-127"/>
                <a:ea typeface="Dotum" pitchFamily="34" charset="-127"/>
              </a:rPr>
              <a:t>Por ejemplo</a:t>
            </a:r>
            <a:endParaRPr lang="es-ES_tradnl" dirty="0">
              <a:solidFill>
                <a:srgbClr val="FFFF00"/>
              </a:solidFill>
              <a:latin typeface="Dotum" pitchFamily="34" charset="-127"/>
              <a:ea typeface="Dotum" pitchFamily="34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>
                <a:solidFill>
                  <a:srgbClr val="FFFF00"/>
                </a:solidFill>
              </a:rPr>
              <a:t>Son las ocho de la mañana.</a:t>
            </a:r>
          </a:p>
          <a:p>
            <a:pPr marL="0" indent="0">
              <a:buNone/>
            </a:pPr>
            <a:endParaRPr lang="es-ES_tradnl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s-ES_tradnl" dirty="0" smtClean="0">
              <a:solidFill>
                <a:srgbClr val="FFFF00"/>
              </a:solidFill>
            </a:endParaRPr>
          </a:p>
          <a:p>
            <a:r>
              <a:rPr lang="es-ES_tradnl" dirty="0" smtClean="0">
                <a:solidFill>
                  <a:srgbClr val="FFFF00"/>
                </a:solidFill>
              </a:rPr>
              <a:t>Son las tres de la tarde.</a:t>
            </a:r>
          </a:p>
          <a:p>
            <a:pPr marL="0" indent="0">
              <a:buNone/>
            </a:pPr>
            <a:endParaRPr lang="es-ES_tradnl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s-ES_tradnl" dirty="0" smtClean="0">
              <a:solidFill>
                <a:srgbClr val="FFFF00"/>
              </a:solidFill>
            </a:endParaRPr>
          </a:p>
          <a:p>
            <a:r>
              <a:rPr lang="es-ES_tradnl" dirty="0" smtClean="0">
                <a:solidFill>
                  <a:srgbClr val="FFFF00"/>
                </a:solidFill>
              </a:rPr>
              <a:t>Son las once de la noche.</a:t>
            </a:r>
            <a:endParaRPr lang="es-ES_tradnl" dirty="0">
              <a:solidFill>
                <a:srgbClr val="FFFF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295400"/>
            <a:ext cx="17526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200400"/>
            <a:ext cx="286702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029200"/>
            <a:ext cx="17526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65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s-ES_tradnl" dirty="0" smtClean="0">
                <a:solidFill>
                  <a:srgbClr val="FFFF00"/>
                </a:solidFill>
                <a:latin typeface="Dotum" pitchFamily="34" charset="-127"/>
                <a:ea typeface="Dotum" pitchFamily="34" charset="-127"/>
              </a:rPr>
              <a:t>Más práctica</a:t>
            </a:r>
            <a:br>
              <a:rPr lang="es-ES_tradnl" dirty="0" smtClean="0">
                <a:solidFill>
                  <a:srgbClr val="FFFF00"/>
                </a:solidFill>
                <a:latin typeface="Dotum" pitchFamily="34" charset="-127"/>
                <a:ea typeface="Dotum" pitchFamily="34" charset="-127"/>
              </a:rPr>
            </a:br>
            <a:r>
              <a:rPr lang="es-ES_tradnl" dirty="0" err="1" smtClean="0">
                <a:solidFill>
                  <a:srgbClr val="FFFF00"/>
                </a:solidFill>
                <a:latin typeface="Dotum" pitchFamily="34" charset="-127"/>
                <a:ea typeface="Dotum" pitchFamily="34" charset="-127"/>
              </a:rPr>
              <a:t>Write</a:t>
            </a:r>
            <a:r>
              <a:rPr lang="es-ES_tradnl" dirty="0" smtClean="0">
                <a:solidFill>
                  <a:srgbClr val="FFFF00"/>
                </a:solidFill>
                <a:latin typeface="Dotum" pitchFamily="34" charset="-127"/>
                <a:ea typeface="Dotum" pitchFamily="34" charset="-127"/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  <a:latin typeface="Dotum" pitchFamily="34" charset="-127"/>
                <a:ea typeface="Dotum" pitchFamily="34" charset="-127"/>
              </a:rPr>
              <a:t>the</a:t>
            </a:r>
            <a:r>
              <a:rPr lang="es-ES_tradnl" dirty="0" smtClean="0">
                <a:solidFill>
                  <a:srgbClr val="FFFF00"/>
                </a:solidFill>
                <a:latin typeface="Dotum" pitchFamily="34" charset="-127"/>
                <a:ea typeface="Dotum" pitchFamily="34" charset="-127"/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  <a:latin typeface="Dotum" pitchFamily="34" charset="-127"/>
                <a:ea typeface="Dotum" pitchFamily="34" charset="-127"/>
              </a:rPr>
              <a:t>following</a:t>
            </a:r>
            <a:r>
              <a:rPr lang="es-ES_tradnl" dirty="0" smtClean="0">
                <a:solidFill>
                  <a:srgbClr val="FFFF00"/>
                </a:solidFill>
                <a:latin typeface="Dotum" pitchFamily="34" charset="-127"/>
                <a:ea typeface="Dotum" pitchFamily="34" charset="-127"/>
              </a:rPr>
              <a:t> times in </a:t>
            </a:r>
            <a:r>
              <a:rPr lang="es-ES_tradnl" dirty="0" err="1" smtClean="0">
                <a:solidFill>
                  <a:srgbClr val="FFFF00"/>
                </a:solidFill>
                <a:latin typeface="Dotum" pitchFamily="34" charset="-127"/>
                <a:ea typeface="Dotum" pitchFamily="34" charset="-127"/>
              </a:rPr>
              <a:t>Spanish</a:t>
            </a:r>
            <a:endParaRPr lang="es-ES_tradnl" dirty="0">
              <a:solidFill>
                <a:srgbClr val="FFFF00"/>
              </a:solidFill>
              <a:latin typeface="Dotum" pitchFamily="34" charset="-127"/>
              <a:ea typeface="Dotum" pitchFamily="34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lnSpcReduction="10000"/>
          </a:bodyPr>
          <a:lstStyle/>
          <a:p>
            <a:pPr>
              <a:lnSpc>
                <a:spcPct val="160000"/>
              </a:lnSpc>
            </a:pPr>
            <a:r>
              <a:rPr lang="es-ES_tradnl" dirty="0" smtClean="0">
                <a:solidFill>
                  <a:srgbClr val="FFFF00"/>
                </a:solidFill>
              </a:rPr>
              <a:t>1)      2:00 in </a:t>
            </a:r>
            <a:r>
              <a:rPr lang="es-ES_tradnl" dirty="0" err="1" smtClean="0">
                <a:solidFill>
                  <a:srgbClr val="FFFF00"/>
                </a:solidFill>
              </a:rPr>
              <a:t>the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morning</a:t>
            </a:r>
            <a:endParaRPr lang="es-ES_tradnl" dirty="0" smtClean="0">
              <a:solidFill>
                <a:srgbClr val="FFFF00"/>
              </a:solidFill>
            </a:endParaRPr>
          </a:p>
          <a:p>
            <a:pPr>
              <a:lnSpc>
                <a:spcPct val="160000"/>
              </a:lnSpc>
            </a:pPr>
            <a:r>
              <a:rPr lang="es-ES_tradnl" dirty="0" smtClean="0">
                <a:solidFill>
                  <a:srgbClr val="FFFF00"/>
                </a:solidFill>
              </a:rPr>
              <a:t>2)      8</a:t>
            </a:r>
            <a:r>
              <a:rPr lang="es-ES_tradnl" dirty="0" smtClean="0">
                <a:solidFill>
                  <a:srgbClr val="FFFF00"/>
                </a:solidFill>
                <a:sym typeface="Wingdings" pitchFamily="2" charset="2"/>
              </a:rPr>
              <a:t>:00 at </a:t>
            </a:r>
            <a:r>
              <a:rPr lang="es-ES_tradnl" dirty="0" err="1" smtClean="0">
                <a:solidFill>
                  <a:srgbClr val="FFFF00"/>
                </a:solidFill>
                <a:sym typeface="Wingdings" pitchFamily="2" charset="2"/>
              </a:rPr>
              <a:t>night</a:t>
            </a:r>
            <a:endParaRPr lang="es-ES_tradnl" dirty="0" smtClean="0">
              <a:solidFill>
                <a:srgbClr val="FFFF00"/>
              </a:solidFill>
              <a:sym typeface="Wingdings" pitchFamily="2" charset="2"/>
            </a:endParaRPr>
          </a:p>
          <a:p>
            <a:pPr>
              <a:lnSpc>
                <a:spcPct val="160000"/>
              </a:lnSpc>
            </a:pPr>
            <a:r>
              <a:rPr lang="es-ES_tradnl" dirty="0" smtClean="0">
                <a:solidFill>
                  <a:srgbClr val="FFFF00"/>
                </a:solidFill>
                <a:sym typeface="Wingdings" pitchFamily="2" charset="2"/>
              </a:rPr>
              <a:t>3)      1:00 in </a:t>
            </a:r>
            <a:r>
              <a:rPr lang="es-ES_tradnl" dirty="0" err="1" smtClean="0">
                <a:solidFill>
                  <a:srgbClr val="FFFF00"/>
                </a:solidFill>
                <a:sym typeface="Wingdings" pitchFamily="2" charset="2"/>
              </a:rPr>
              <a:t>the</a:t>
            </a:r>
            <a:r>
              <a:rPr lang="es-ES_tradnl" dirty="0" smtClean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  <a:sym typeface="Wingdings" pitchFamily="2" charset="2"/>
              </a:rPr>
              <a:t>afternoon</a:t>
            </a:r>
            <a:endParaRPr lang="es-ES_tradnl" dirty="0" smtClean="0">
              <a:solidFill>
                <a:srgbClr val="FFFF00"/>
              </a:solidFill>
              <a:sym typeface="Wingdings" pitchFamily="2" charset="2"/>
            </a:endParaRPr>
          </a:p>
          <a:p>
            <a:pPr>
              <a:lnSpc>
                <a:spcPct val="160000"/>
              </a:lnSpc>
            </a:pPr>
            <a:r>
              <a:rPr lang="es-ES_tradnl" dirty="0" smtClean="0">
                <a:solidFill>
                  <a:srgbClr val="FFFF00"/>
                </a:solidFill>
              </a:rPr>
              <a:t>4)      10:00 at </a:t>
            </a:r>
            <a:r>
              <a:rPr lang="es-ES_tradnl" dirty="0" err="1" smtClean="0">
                <a:solidFill>
                  <a:srgbClr val="FFFF00"/>
                </a:solidFill>
              </a:rPr>
              <a:t>night</a:t>
            </a:r>
            <a:endParaRPr lang="es-ES_tradnl" dirty="0" smtClean="0">
              <a:solidFill>
                <a:srgbClr val="FFFF00"/>
              </a:solidFill>
            </a:endParaRPr>
          </a:p>
          <a:p>
            <a:pPr>
              <a:lnSpc>
                <a:spcPct val="160000"/>
              </a:lnSpc>
            </a:pPr>
            <a:r>
              <a:rPr lang="es-ES_tradnl" dirty="0" smtClean="0">
                <a:solidFill>
                  <a:srgbClr val="FFFF00"/>
                </a:solidFill>
              </a:rPr>
              <a:t>5)      6:00 in </a:t>
            </a:r>
            <a:r>
              <a:rPr lang="es-ES_tradnl" dirty="0" err="1" smtClean="0">
                <a:solidFill>
                  <a:srgbClr val="FFFF00"/>
                </a:solidFill>
              </a:rPr>
              <a:t>the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morning</a:t>
            </a:r>
            <a:endParaRPr lang="es-ES_tradnl" dirty="0" smtClean="0">
              <a:solidFill>
                <a:srgbClr val="FFFF00"/>
              </a:solidFill>
            </a:endParaRPr>
          </a:p>
          <a:p>
            <a:pPr>
              <a:lnSpc>
                <a:spcPct val="160000"/>
              </a:lnSpc>
            </a:pPr>
            <a:r>
              <a:rPr lang="es-ES_tradnl" dirty="0" smtClean="0">
                <a:solidFill>
                  <a:srgbClr val="FFFF00"/>
                </a:solidFill>
              </a:rPr>
              <a:t>6)      3:00 in </a:t>
            </a:r>
            <a:r>
              <a:rPr lang="es-ES_tradnl" dirty="0" err="1" smtClean="0">
                <a:solidFill>
                  <a:srgbClr val="FFFF00"/>
                </a:solidFill>
              </a:rPr>
              <a:t>the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afternoon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endParaRPr lang="es-ES_tradnl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84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>
                <a:solidFill>
                  <a:srgbClr val="FFFF00"/>
                </a:solidFill>
                <a:latin typeface="Dotum" pitchFamily="34" charset="-127"/>
                <a:ea typeface="Dotum" pitchFamily="34" charset="-127"/>
              </a:rPr>
              <a:t>Más </a:t>
            </a:r>
            <a:r>
              <a:rPr lang="es-ES_tradnl" dirty="0" smtClean="0">
                <a:solidFill>
                  <a:srgbClr val="FFFF00"/>
                </a:solidFill>
                <a:latin typeface="Dotum" pitchFamily="34" charset="-127"/>
                <a:ea typeface="Dotum" pitchFamily="34" charset="-127"/>
              </a:rPr>
              <a:t>práctica</a:t>
            </a:r>
            <a:endParaRPr lang="es-ES_trad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0"/>
            <a:ext cx="1809750" cy="1771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27" y="3747655"/>
            <a:ext cx="1809750" cy="1771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524000"/>
            <a:ext cx="1809750" cy="1771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75" y="3733800"/>
            <a:ext cx="1809750" cy="1771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524000"/>
            <a:ext cx="1809750" cy="1771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747655"/>
            <a:ext cx="180975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1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152400"/>
            <a:ext cx="7772400" cy="1470025"/>
          </a:xfrm>
        </p:spPr>
        <p:txBody>
          <a:bodyPr/>
          <a:lstStyle/>
          <a:p>
            <a:r>
              <a:rPr lang="es-ES_tradnl" dirty="0" smtClean="0">
                <a:solidFill>
                  <a:srgbClr val="FFFF00"/>
                </a:solidFill>
                <a:latin typeface="DotumChe" pitchFamily="49" charset="-127"/>
                <a:ea typeface="DotumChe" pitchFamily="49" charset="-127"/>
              </a:rPr>
              <a:t>Hoy es el 3 de diciembre.</a:t>
            </a:r>
            <a:endParaRPr lang="es-ES_tradnl" dirty="0">
              <a:solidFill>
                <a:srgbClr val="FFFF00"/>
              </a:solidFill>
              <a:latin typeface="DotumChe" pitchFamily="49" charset="-127"/>
              <a:ea typeface="DotumChe" pitchFamily="49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1066800"/>
            <a:ext cx="4038600" cy="56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158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736" y="242454"/>
            <a:ext cx="8229600" cy="1143000"/>
          </a:xfrm>
        </p:spPr>
        <p:txBody>
          <a:bodyPr/>
          <a:lstStyle/>
          <a:p>
            <a:r>
              <a:rPr lang="es-ES_tradnl" dirty="0" smtClean="0">
                <a:solidFill>
                  <a:srgbClr val="FFFF00"/>
                </a:solidFill>
                <a:latin typeface="DotumChe" pitchFamily="49" charset="-127"/>
                <a:ea typeface="DotumChe" pitchFamily="49" charset="-127"/>
              </a:rPr>
              <a:t>La cita del día</a:t>
            </a:r>
            <a:endParaRPr lang="es-ES_tradnl" dirty="0">
              <a:solidFill>
                <a:srgbClr val="FFFF00"/>
              </a:solidFill>
              <a:latin typeface="DotumChe" pitchFamily="49" charset="-127"/>
              <a:ea typeface="DotumChe" pitchFamily="49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436" y="1371599"/>
            <a:ext cx="3886200" cy="5347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523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solidFill>
                  <a:srgbClr val="FFFF00"/>
                </a:solidFill>
                <a:latin typeface="DotumChe" pitchFamily="49" charset="-127"/>
                <a:ea typeface="DotumChe" pitchFamily="49" charset="-127"/>
              </a:rPr>
              <a:t>El objetivo</a:t>
            </a:r>
            <a:endParaRPr lang="es-ES_tradnl" dirty="0">
              <a:solidFill>
                <a:srgbClr val="FFFF00"/>
              </a:solidFill>
              <a:latin typeface="DotumChe" pitchFamily="49" charset="-127"/>
              <a:ea typeface="DotumChe" pitchFamily="49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5400" dirty="0" err="1" smtClean="0">
                <a:solidFill>
                  <a:srgbClr val="FFFF00"/>
                </a:solidFill>
              </a:rPr>
              <a:t>We</a:t>
            </a:r>
            <a:r>
              <a:rPr lang="es-ES_tradnl" sz="5400" dirty="0" smtClean="0">
                <a:solidFill>
                  <a:srgbClr val="FFFF00"/>
                </a:solidFill>
              </a:rPr>
              <a:t> are </a:t>
            </a:r>
            <a:r>
              <a:rPr lang="es-ES_tradnl" sz="5400" dirty="0" err="1" smtClean="0">
                <a:solidFill>
                  <a:srgbClr val="FFFF00"/>
                </a:solidFill>
              </a:rPr>
              <a:t>learning</a:t>
            </a:r>
            <a:r>
              <a:rPr lang="es-ES_tradnl" sz="5400" dirty="0" smtClean="0">
                <a:solidFill>
                  <a:srgbClr val="FFFF00"/>
                </a:solidFill>
              </a:rPr>
              <a:t> </a:t>
            </a:r>
            <a:r>
              <a:rPr lang="es-ES_tradnl" sz="5400" dirty="0" err="1" smtClean="0">
                <a:solidFill>
                  <a:srgbClr val="FFFF00"/>
                </a:solidFill>
              </a:rPr>
              <a:t>to</a:t>
            </a:r>
            <a:r>
              <a:rPr lang="es-ES_tradnl" sz="5400" dirty="0" smtClean="0">
                <a:solidFill>
                  <a:srgbClr val="FFFF00"/>
                </a:solidFill>
              </a:rPr>
              <a:t> </a:t>
            </a:r>
            <a:r>
              <a:rPr lang="es-ES_tradnl" sz="5400" dirty="0" err="1" smtClean="0">
                <a:solidFill>
                  <a:srgbClr val="FFFF00"/>
                </a:solidFill>
              </a:rPr>
              <a:t>tell</a:t>
            </a:r>
            <a:r>
              <a:rPr lang="es-ES_tradnl" sz="5400" dirty="0" smtClean="0">
                <a:solidFill>
                  <a:srgbClr val="FFFF00"/>
                </a:solidFill>
              </a:rPr>
              <a:t> time </a:t>
            </a:r>
            <a:r>
              <a:rPr lang="es-ES_tradnl" sz="5400" dirty="0" err="1" smtClean="0">
                <a:solidFill>
                  <a:srgbClr val="FFFF00"/>
                </a:solidFill>
              </a:rPr>
              <a:t>on</a:t>
            </a:r>
            <a:r>
              <a:rPr lang="es-ES_tradnl" sz="5400" dirty="0" smtClean="0">
                <a:solidFill>
                  <a:srgbClr val="FFFF00"/>
                </a:solidFill>
              </a:rPr>
              <a:t> </a:t>
            </a:r>
            <a:r>
              <a:rPr lang="es-ES_tradnl" sz="5400" dirty="0" err="1" smtClean="0">
                <a:solidFill>
                  <a:srgbClr val="FFFF00"/>
                </a:solidFill>
              </a:rPr>
              <a:t>the</a:t>
            </a:r>
            <a:r>
              <a:rPr lang="es-ES_tradnl" sz="5400" dirty="0" smtClean="0">
                <a:solidFill>
                  <a:srgbClr val="FFFF00"/>
                </a:solidFill>
              </a:rPr>
              <a:t> </a:t>
            </a:r>
            <a:r>
              <a:rPr lang="es-ES_tradnl" sz="5400" dirty="0" err="1" smtClean="0">
                <a:solidFill>
                  <a:srgbClr val="FFFF00"/>
                </a:solidFill>
              </a:rPr>
              <a:t>hour</a:t>
            </a:r>
            <a:r>
              <a:rPr lang="es-ES_tradnl" sz="5400" dirty="0" smtClean="0">
                <a:solidFill>
                  <a:srgbClr val="FFFF00"/>
                </a:solidFill>
              </a:rPr>
              <a:t> </a:t>
            </a:r>
            <a:r>
              <a:rPr lang="es-ES_tradnl" sz="5400" dirty="0" err="1" smtClean="0">
                <a:solidFill>
                  <a:srgbClr val="FFFF00"/>
                </a:solidFill>
              </a:rPr>
              <a:t>throughout</a:t>
            </a:r>
            <a:r>
              <a:rPr lang="es-ES_tradnl" sz="5400" dirty="0" smtClean="0">
                <a:solidFill>
                  <a:srgbClr val="FFFF00"/>
                </a:solidFill>
              </a:rPr>
              <a:t> </a:t>
            </a:r>
            <a:r>
              <a:rPr lang="es-ES_tradnl" sz="5400" dirty="0" err="1" smtClean="0">
                <a:solidFill>
                  <a:srgbClr val="FFFF00"/>
                </a:solidFill>
              </a:rPr>
              <a:t>the</a:t>
            </a:r>
            <a:r>
              <a:rPr lang="es-ES_tradnl" sz="5400" dirty="0" smtClean="0">
                <a:solidFill>
                  <a:srgbClr val="FFFF00"/>
                </a:solidFill>
              </a:rPr>
              <a:t> </a:t>
            </a:r>
            <a:r>
              <a:rPr lang="es-ES_tradnl" sz="5400" dirty="0" err="1" smtClean="0">
                <a:solidFill>
                  <a:srgbClr val="FFFF00"/>
                </a:solidFill>
              </a:rPr>
              <a:t>day</a:t>
            </a:r>
            <a:r>
              <a:rPr lang="es-ES_tradnl" sz="5400" dirty="0" smtClean="0">
                <a:solidFill>
                  <a:srgbClr val="FFFF00"/>
                </a:solidFill>
              </a:rPr>
              <a:t>.</a:t>
            </a:r>
            <a:endParaRPr lang="es-ES_tradnl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02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solidFill>
                  <a:srgbClr val="FFFF00"/>
                </a:solidFill>
                <a:latin typeface="DotumChe" pitchFamily="49" charset="-127"/>
                <a:ea typeface="DotumChe" pitchFamily="49" charset="-127"/>
              </a:rPr>
              <a:t>La hora</a:t>
            </a:r>
            <a:endParaRPr lang="es-ES_tradnl" dirty="0">
              <a:solidFill>
                <a:srgbClr val="FFFF00"/>
              </a:solidFill>
              <a:latin typeface="DotumChe" pitchFamily="49" charset="-127"/>
              <a:ea typeface="DotumChe" pitchFamily="49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3600" dirty="0" err="1" smtClean="0">
                <a:solidFill>
                  <a:srgbClr val="FFFF00"/>
                </a:solidFill>
              </a:rPr>
              <a:t>Today</a:t>
            </a:r>
            <a:r>
              <a:rPr lang="es-ES_tradnl" sz="3600" dirty="0" smtClean="0">
                <a:solidFill>
                  <a:srgbClr val="FFFF00"/>
                </a:solidFill>
              </a:rPr>
              <a:t> </a:t>
            </a:r>
            <a:r>
              <a:rPr lang="es-ES_tradnl" sz="3600" dirty="0" err="1" smtClean="0">
                <a:solidFill>
                  <a:srgbClr val="FFFF00"/>
                </a:solidFill>
              </a:rPr>
              <a:t>we</a:t>
            </a:r>
            <a:r>
              <a:rPr lang="es-ES_tradnl" sz="3600" dirty="0" smtClean="0">
                <a:solidFill>
                  <a:srgbClr val="FFFF00"/>
                </a:solidFill>
              </a:rPr>
              <a:t> </a:t>
            </a:r>
            <a:r>
              <a:rPr lang="es-ES_tradnl" sz="3600" dirty="0" err="1" smtClean="0">
                <a:solidFill>
                  <a:srgbClr val="FFFF00"/>
                </a:solidFill>
              </a:rPr>
              <a:t>begin</a:t>
            </a:r>
            <a:r>
              <a:rPr lang="es-ES_tradnl" sz="3600" dirty="0" smtClean="0">
                <a:solidFill>
                  <a:srgbClr val="FFFF00"/>
                </a:solidFill>
              </a:rPr>
              <a:t> </a:t>
            </a:r>
            <a:r>
              <a:rPr lang="es-ES_tradnl" sz="3600" dirty="0" err="1" smtClean="0">
                <a:solidFill>
                  <a:srgbClr val="FFFF00"/>
                </a:solidFill>
              </a:rPr>
              <a:t>our</a:t>
            </a:r>
            <a:r>
              <a:rPr lang="es-ES_tradnl" sz="3600" dirty="0" smtClean="0">
                <a:solidFill>
                  <a:srgbClr val="FFFF00"/>
                </a:solidFill>
              </a:rPr>
              <a:t> </a:t>
            </a:r>
            <a:r>
              <a:rPr lang="es-ES_tradnl" sz="3600" dirty="0" err="1" smtClean="0">
                <a:solidFill>
                  <a:srgbClr val="FFFF00"/>
                </a:solidFill>
              </a:rPr>
              <a:t>study</a:t>
            </a:r>
            <a:r>
              <a:rPr lang="es-ES_tradnl" sz="3600" dirty="0" smtClean="0">
                <a:solidFill>
                  <a:srgbClr val="FFFF00"/>
                </a:solidFill>
              </a:rPr>
              <a:t> of </a:t>
            </a:r>
            <a:r>
              <a:rPr lang="es-ES_tradnl" sz="3600" dirty="0" err="1" smtClean="0">
                <a:solidFill>
                  <a:srgbClr val="FFFF00"/>
                </a:solidFill>
              </a:rPr>
              <a:t>telling</a:t>
            </a:r>
            <a:r>
              <a:rPr lang="es-ES_tradnl" sz="3600" dirty="0" smtClean="0">
                <a:solidFill>
                  <a:srgbClr val="FFFF00"/>
                </a:solidFill>
              </a:rPr>
              <a:t> time.  </a:t>
            </a:r>
            <a:r>
              <a:rPr lang="es-ES_tradnl" sz="3600" dirty="0" err="1" smtClean="0">
                <a:solidFill>
                  <a:srgbClr val="FFFF00"/>
                </a:solidFill>
              </a:rPr>
              <a:t>We</a:t>
            </a:r>
            <a:r>
              <a:rPr lang="es-ES_tradnl" sz="3600" dirty="0" smtClean="0">
                <a:solidFill>
                  <a:srgbClr val="FFFF00"/>
                </a:solidFill>
              </a:rPr>
              <a:t> </a:t>
            </a:r>
            <a:r>
              <a:rPr lang="es-ES_tradnl" sz="3600" dirty="0" err="1" smtClean="0">
                <a:solidFill>
                  <a:srgbClr val="FFFF00"/>
                </a:solidFill>
              </a:rPr>
              <a:t>will</a:t>
            </a:r>
            <a:r>
              <a:rPr lang="es-ES_tradnl" sz="3600" dirty="0" smtClean="0">
                <a:solidFill>
                  <a:srgbClr val="FFFF00"/>
                </a:solidFill>
              </a:rPr>
              <a:t> </a:t>
            </a:r>
            <a:r>
              <a:rPr lang="es-ES_tradnl" sz="3600" dirty="0" err="1" smtClean="0">
                <a:solidFill>
                  <a:srgbClr val="FFFF00"/>
                </a:solidFill>
              </a:rPr>
              <a:t>learn</a:t>
            </a:r>
            <a:r>
              <a:rPr lang="es-ES_tradnl" sz="3600" dirty="0" smtClean="0">
                <a:solidFill>
                  <a:srgbClr val="FFFF00"/>
                </a:solidFill>
              </a:rPr>
              <a:t> </a:t>
            </a:r>
            <a:r>
              <a:rPr lang="es-ES_tradnl" sz="3600" dirty="0" err="1" smtClean="0">
                <a:solidFill>
                  <a:srgbClr val="FFFF00"/>
                </a:solidFill>
              </a:rPr>
              <a:t>how</a:t>
            </a:r>
            <a:r>
              <a:rPr lang="es-ES_tradnl" sz="3600" dirty="0" smtClean="0">
                <a:solidFill>
                  <a:srgbClr val="FFFF00"/>
                </a:solidFill>
              </a:rPr>
              <a:t> </a:t>
            </a:r>
            <a:r>
              <a:rPr lang="es-ES_tradnl" sz="3600" dirty="0" err="1" smtClean="0">
                <a:solidFill>
                  <a:srgbClr val="FFFF00"/>
                </a:solidFill>
              </a:rPr>
              <a:t>to</a:t>
            </a:r>
            <a:r>
              <a:rPr lang="es-ES_tradnl" sz="3600" dirty="0" smtClean="0">
                <a:solidFill>
                  <a:srgbClr val="FFFF00"/>
                </a:solidFill>
              </a:rPr>
              <a:t> </a:t>
            </a:r>
            <a:r>
              <a:rPr lang="es-ES_tradnl" sz="3600" dirty="0" err="1" smtClean="0">
                <a:solidFill>
                  <a:srgbClr val="FFFF00"/>
                </a:solidFill>
              </a:rPr>
              <a:t>tell</a:t>
            </a:r>
            <a:r>
              <a:rPr lang="es-ES_tradnl" sz="3600" dirty="0" smtClean="0">
                <a:solidFill>
                  <a:srgbClr val="FFFF00"/>
                </a:solidFill>
              </a:rPr>
              <a:t> time in </a:t>
            </a:r>
            <a:r>
              <a:rPr lang="es-ES_tradnl" sz="3600" dirty="0" err="1" smtClean="0">
                <a:solidFill>
                  <a:srgbClr val="FFFF00"/>
                </a:solidFill>
              </a:rPr>
              <a:t>three</a:t>
            </a:r>
            <a:r>
              <a:rPr lang="es-ES_tradnl" sz="3600" dirty="0" smtClean="0">
                <a:solidFill>
                  <a:srgbClr val="FFFF00"/>
                </a:solidFill>
              </a:rPr>
              <a:t> </a:t>
            </a:r>
            <a:r>
              <a:rPr lang="es-ES_tradnl" sz="3600" dirty="0" err="1" smtClean="0">
                <a:solidFill>
                  <a:srgbClr val="FFFF00"/>
                </a:solidFill>
              </a:rPr>
              <a:t>parts</a:t>
            </a:r>
            <a:r>
              <a:rPr lang="es-ES_tradnl" sz="3600" dirty="0" smtClean="0">
                <a:solidFill>
                  <a:srgbClr val="FFFF00"/>
                </a:solidFill>
              </a:rPr>
              <a:t>.  </a:t>
            </a:r>
            <a:r>
              <a:rPr lang="es-ES_tradnl" sz="3600" dirty="0" err="1" smtClean="0">
                <a:solidFill>
                  <a:srgbClr val="FFFF00"/>
                </a:solidFill>
              </a:rPr>
              <a:t>They</a:t>
            </a:r>
            <a:r>
              <a:rPr lang="es-ES_tradnl" sz="3600" dirty="0" smtClean="0">
                <a:solidFill>
                  <a:srgbClr val="FFFF00"/>
                </a:solidFill>
              </a:rPr>
              <a:t> are as </a:t>
            </a:r>
            <a:r>
              <a:rPr lang="es-ES_tradnl" sz="3600" dirty="0" err="1" smtClean="0">
                <a:solidFill>
                  <a:srgbClr val="FFFF00"/>
                </a:solidFill>
              </a:rPr>
              <a:t>follows</a:t>
            </a:r>
            <a:r>
              <a:rPr lang="es-ES_tradnl" sz="3600" dirty="0" smtClean="0">
                <a:solidFill>
                  <a:srgbClr val="FFFF00"/>
                </a:solidFill>
              </a:rPr>
              <a:t>:</a:t>
            </a:r>
          </a:p>
          <a:p>
            <a:pPr marL="0" indent="0">
              <a:buNone/>
            </a:pPr>
            <a:endParaRPr lang="es-ES_tradnl" sz="3600" dirty="0" smtClean="0">
              <a:solidFill>
                <a:srgbClr val="FFFF00"/>
              </a:solidFill>
            </a:endParaRPr>
          </a:p>
          <a:p>
            <a:pPr lvl="1"/>
            <a:r>
              <a:rPr lang="es-ES_tradnl" sz="3600" dirty="0" err="1" smtClean="0">
                <a:solidFill>
                  <a:srgbClr val="FFFF00"/>
                </a:solidFill>
              </a:rPr>
              <a:t>On</a:t>
            </a:r>
            <a:r>
              <a:rPr lang="es-ES_tradnl" sz="3600" dirty="0" smtClean="0">
                <a:solidFill>
                  <a:srgbClr val="FFFF00"/>
                </a:solidFill>
              </a:rPr>
              <a:t> </a:t>
            </a:r>
            <a:r>
              <a:rPr lang="es-ES_tradnl" sz="3600" dirty="0" err="1" smtClean="0">
                <a:solidFill>
                  <a:srgbClr val="FFFF00"/>
                </a:solidFill>
              </a:rPr>
              <a:t>the</a:t>
            </a:r>
            <a:r>
              <a:rPr lang="es-ES_tradnl" sz="3600" dirty="0" smtClean="0">
                <a:solidFill>
                  <a:srgbClr val="FFFF00"/>
                </a:solidFill>
              </a:rPr>
              <a:t> </a:t>
            </a:r>
            <a:r>
              <a:rPr lang="es-ES_tradnl" sz="3600" dirty="0" err="1" smtClean="0">
                <a:solidFill>
                  <a:srgbClr val="FFFF00"/>
                </a:solidFill>
              </a:rPr>
              <a:t>hour</a:t>
            </a:r>
            <a:endParaRPr lang="es-ES_tradnl" sz="3600" dirty="0" smtClean="0">
              <a:solidFill>
                <a:srgbClr val="FFFF00"/>
              </a:solidFill>
            </a:endParaRPr>
          </a:p>
          <a:p>
            <a:pPr lvl="1"/>
            <a:r>
              <a:rPr lang="es-ES_tradnl" sz="3600" dirty="0" err="1" smtClean="0">
                <a:solidFill>
                  <a:srgbClr val="FFFF00"/>
                </a:solidFill>
              </a:rPr>
              <a:t>From</a:t>
            </a:r>
            <a:r>
              <a:rPr lang="es-ES_tradnl" sz="3600" dirty="0" smtClean="0">
                <a:solidFill>
                  <a:srgbClr val="FFFF00"/>
                </a:solidFill>
              </a:rPr>
              <a:t> </a:t>
            </a:r>
            <a:r>
              <a:rPr lang="es-ES_tradnl" sz="3600" dirty="0" err="1" smtClean="0">
                <a:solidFill>
                  <a:srgbClr val="FFFF00"/>
                </a:solidFill>
              </a:rPr>
              <a:t>the</a:t>
            </a:r>
            <a:r>
              <a:rPr lang="es-ES_tradnl" sz="3600" dirty="0" smtClean="0">
                <a:solidFill>
                  <a:srgbClr val="FFFF00"/>
                </a:solidFill>
              </a:rPr>
              <a:t> </a:t>
            </a:r>
            <a:r>
              <a:rPr lang="es-ES_tradnl" sz="3600" dirty="0" err="1" smtClean="0">
                <a:solidFill>
                  <a:srgbClr val="FFFF00"/>
                </a:solidFill>
              </a:rPr>
              <a:t>hour</a:t>
            </a:r>
            <a:r>
              <a:rPr lang="es-ES_tradnl" sz="3600" dirty="0" smtClean="0">
                <a:solidFill>
                  <a:srgbClr val="FFFF00"/>
                </a:solidFill>
              </a:rPr>
              <a:t> </a:t>
            </a:r>
            <a:r>
              <a:rPr lang="es-ES_tradnl" sz="3600" dirty="0" err="1" smtClean="0">
                <a:solidFill>
                  <a:srgbClr val="FFFF00"/>
                </a:solidFill>
              </a:rPr>
              <a:t>to</a:t>
            </a:r>
            <a:r>
              <a:rPr lang="es-ES_tradnl" sz="3600" dirty="0" smtClean="0">
                <a:solidFill>
                  <a:srgbClr val="FFFF00"/>
                </a:solidFill>
              </a:rPr>
              <a:t> </a:t>
            </a:r>
            <a:r>
              <a:rPr lang="es-ES_tradnl" sz="3600" dirty="0" err="1" smtClean="0">
                <a:solidFill>
                  <a:srgbClr val="FFFF00"/>
                </a:solidFill>
              </a:rPr>
              <a:t>the</a:t>
            </a:r>
            <a:r>
              <a:rPr lang="es-ES_tradnl" sz="3600" dirty="0" smtClean="0">
                <a:solidFill>
                  <a:srgbClr val="FFFF00"/>
                </a:solidFill>
              </a:rPr>
              <a:t> </a:t>
            </a:r>
            <a:r>
              <a:rPr lang="es-ES_tradnl" sz="3600" dirty="0" err="1" smtClean="0">
                <a:solidFill>
                  <a:srgbClr val="FFFF00"/>
                </a:solidFill>
              </a:rPr>
              <a:t>half</a:t>
            </a:r>
            <a:r>
              <a:rPr lang="es-ES_tradnl" sz="3600" dirty="0" smtClean="0">
                <a:solidFill>
                  <a:srgbClr val="FFFF00"/>
                </a:solidFill>
              </a:rPr>
              <a:t> </a:t>
            </a:r>
            <a:r>
              <a:rPr lang="es-ES_tradnl" sz="3600" dirty="0" err="1" smtClean="0">
                <a:solidFill>
                  <a:srgbClr val="FFFF00"/>
                </a:solidFill>
              </a:rPr>
              <a:t>hour</a:t>
            </a:r>
            <a:endParaRPr lang="es-ES_tradnl" sz="3600" dirty="0" smtClean="0">
              <a:solidFill>
                <a:srgbClr val="FFFF00"/>
              </a:solidFill>
            </a:endParaRPr>
          </a:p>
          <a:p>
            <a:pPr lvl="1"/>
            <a:r>
              <a:rPr lang="es-ES_tradnl" sz="3600" dirty="0" err="1" smtClean="0">
                <a:solidFill>
                  <a:srgbClr val="FFFF00"/>
                </a:solidFill>
              </a:rPr>
              <a:t>From</a:t>
            </a:r>
            <a:r>
              <a:rPr lang="es-ES_tradnl" sz="3600" dirty="0" smtClean="0">
                <a:solidFill>
                  <a:srgbClr val="FFFF00"/>
                </a:solidFill>
              </a:rPr>
              <a:t> </a:t>
            </a:r>
            <a:r>
              <a:rPr lang="es-ES_tradnl" sz="3600" dirty="0" err="1" smtClean="0">
                <a:solidFill>
                  <a:srgbClr val="FFFF00"/>
                </a:solidFill>
              </a:rPr>
              <a:t>the</a:t>
            </a:r>
            <a:r>
              <a:rPr lang="es-ES_tradnl" sz="3600" dirty="0" smtClean="0">
                <a:solidFill>
                  <a:srgbClr val="FFFF00"/>
                </a:solidFill>
              </a:rPr>
              <a:t> </a:t>
            </a:r>
            <a:r>
              <a:rPr lang="es-ES_tradnl" sz="3600" dirty="0" err="1" smtClean="0">
                <a:solidFill>
                  <a:srgbClr val="FFFF00"/>
                </a:solidFill>
              </a:rPr>
              <a:t>half</a:t>
            </a:r>
            <a:r>
              <a:rPr lang="es-ES_tradnl" sz="3600" dirty="0" smtClean="0">
                <a:solidFill>
                  <a:srgbClr val="FFFF00"/>
                </a:solidFill>
              </a:rPr>
              <a:t> </a:t>
            </a:r>
            <a:r>
              <a:rPr lang="es-ES_tradnl" sz="3600" dirty="0" err="1" smtClean="0">
                <a:solidFill>
                  <a:srgbClr val="FFFF00"/>
                </a:solidFill>
              </a:rPr>
              <a:t>hour</a:t>
            </a:r>
            <a:r>
              <a:rPr lang="es-ES_tradnl" sz="3600" dirty="0" smtClean="0">
                <a:solidFill>
                  <a:srgbClr val="FFFF00"/>
                </a:solidFill>
              </a:rPr>
              <a:t> </a:t>
            </a:r>
            <a:r>
              <a:rPr lang="es-ES_tradnl" sz="3600" dirty="0" err="1" smtClean="0">
                <a:solidFill>
                  <a:srgbClr val="FFFF00"/>
                </a:solidFill>
              </a:rPr>
              <a:t>to</a:t>
            </a:r>
            <a:r>
              <a:rPr lang="es-ES_tradnl" sz="3600" dirty="0" smtClean="0">
                <a:solidFill>
                  <a:srgbClr val="FFFF00"/>
                </a:solidFill>
              </a:rPr>
              <a:t> </a:t>
            </a:r>
            <a:r>
              <a:rPr lang="es-ES_tradnl" sz="3600" dirty="0" err="1" smtClean="0">
                <a:solidFill>
                  <a:srgbClr val="FFFF00"/>
                </a:solidFill>
              </a:rPr>
              <a:t>the</a:t>
            </a:r>
            <a:r>
              <a:rPr lang="es-ES_tradnl" sz="3600" dirty="0" smtClean="0">
                <a:solidFill>
                  <a:srgbClr val="FFFF00"/>
                </a:solidFill>
              </a:rPr>
              <a:t> </a:t>
            </a:r>
            <a:r>
              <a:rPr lang="es-ES_tradnl" sz="3600" dirty="0" err="1" smtClean="0">
                <a:solidFill>
                  <a:srgbClr val="FFFF00"/>
                </a:solidFill>
              </a:rPr>
              <a:t>hour</a:t>
            </a:r>
            <a:endParaRPr lang="es-ES_tradnl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88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solidFill>
                  <a:srgbClr val="FFFF00"/>
                </a:solidFill>
                <a:latin typeface="DotumChe" pitchFamily="49" charset="-127"/>
                <a:ea typeface="DotumChe" pitchFamily="49" charset="-127"/>
              </a:rPr>
              <a:t>El vocabulario</a:t>
            </a:r>
            <a:endParaRPr lang="es-ES_tradnl" dirty="0">
              <a:solidFill>
                <a:srgbClr val="FFFF00"/>
              </a:solidFill>
              <a:latin typeface="DotumChe" pitchFamily="49" charset="-127"/>
              <a:ea typeface="DotumChe" pitchFamily="49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>
                <a:solidFill>
                  <a:srgbClr val="FFFF00"/>
                </a:solidFill>
              </a:rPr>
              <a:t>El reloj</a:t>
            </a:r>
          </a:p>
          <a:p>
            <a:pPr marL="0" indent="0">
              <a:buNone/>
            </a:pPr>
            <a:endParaRPr lang="es-ES_tradnl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s-ES_tradnl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s-ES_tradnl" dirty="0" smtClean="0">
              <a:solidFill>
                <a:srgbClr val="FFFF00"/>
              </a:solidFill>
            </a:endParaRPr>
          </a:p>
          <a:p>
            <a:r>
              <a:rPr lang="es-ES_tradnl" dirty="0" smtClean="0">
                <a:solidFill>
                  <a:srgbClr val="FFFF00"/>
                </a:solidFill>
              </a:rPr>
              <a:t>Las manos</a:t>
            </a:r>
            <a:endParaRPr lang="es-ES_tradnl" dirty="0">
              <a:solidFill>
                <a:srgbClr val="FFFF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636" y="1524000"/>
            <a:ext cx="21431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900" y="3962400"/>
            <a:ext cx="2898595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296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Dotum" pitchFamily="34" charset="-127"/>
                <a:ea typeface="Dotum" pitchFamily="34" charset="-127"/>
              </a:rPr>
              <a:t>¿</a:t>
            </a:r>
            <a:r>
              <a:rPr lang="es-ES_tradnl" dirty="0" smtClean="0">
                <a:solidFill>
                  <a:srgbClr val="FFFF00"/>
                </a:solidFill>
                <a:latin typeface="Dotum" pitchFamily="34" charset="-127"/>
                <a:ea typeface="Dotum" pitchFamily="34" charset="-127"/>
              </a:rPr>
              <a:t>Qué </a:t>
            </a:r>
            <a:r>
              <a:rPr lang="es-ES_tradnl" dirty="0" smtClean="0">
                <a:solidFill>
                  <a:srgbClr val="FFFF00"/>
                </a:solidFill>
                <a:latin typeface="Dotum" pitchFamily="34" charset="-127"/>
                <a:ea typeface="Dotum" pitchFamily="34" charset="-127"/>
              </a:rPr>
              <a:t>hora es?</a:t>
            </a:r>
            <a:endParaRPr lang="es-ES_tradnl" dirty="0">
              <a:solidFill>
                <a:srgbClr val="FFFF00"/>
              </a:solidFill>
              <a:latin typeface="Dotum" pitchFamily="34" charset="-127"/>
              <a:ea typeface="Dotum" pitchFamily="34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r>
              <a:rPr lang="es-ES_tradnl" dirty="0" err="1" smtClean="0">
                <a:solidFill>
                  <a:srgbClr val="FFFF00"/>
                </a:solidFill>
              </a:rPr>
              <a:t>To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tell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the</a:t>
            </a:r>
            <a:r>
              <a:rPr lang="es-ES_tradnl" dirty="0" smtClean="0">
                <a:solidFill>
                  <a:srgbClr val="FFFF00"/>
                </a:solidFill>
              </a:rPr>
              <a:t> time </a:t>
            </a:r>
            <a:r>
              <a:rPr lang="es-ES_tradnl" dirty="0" err="1" smtClean="0">
                <a:solidFill>
                  <a:srgbClr val="FFFF00"/>
                </a:solidFill>
              </a:rPr>
              <a:t>on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the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hour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we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say</a:t>
            </a:r>
            <a:r>
              <a:rPr lang="es-ES_tradnl" dirty="0" smtClean="0">
                <a:solidFill>
                  <a:srgbClr val="FFFF00"/>
                </a:solidFill>
              </a:rPr>
              <a:t>:</a:t>
            </a:r>
          </a:p>
          <a:p>
            <a:pPr lvl="1"/>
            <a:r>
              <a:rPr lang="es-ES_tradnl" dirty="0" smtClean="0">
                <a:solidFill>
                  <a:srgbClr val="FFFF00"/>
                </a:solidFill>
              </a:rPr>
              <a:t>Son las </a:t>
            </a:r>
            <a:r>
              <a:rPr lang="es-ES_tradnl" dirty="0" smtClean="0">
                <a:solidFill>
                  <a:srgbClr val="FFFF00"/>
                </a:solidFill>
              </a:rPr>
              <a:t>________________.</a:t>
            </a:r>
          </a:p>
          <a:p>
            <a:pPr marL="457200" lvl="1" indent="0">
              <a:buNone/>
            </a:pPr>
            <a:endParaRPr lang="es-ES_tradnl" dirty="0" smtClean="0">
              <a:solidFill>
                <a:srgbClr val="FFFF00"/>
              </a:solidFill>
            </a:endParaRPr>
          </a:p>
          <a:p>
            <a:r>
              <a:rPr lang="es-ES_tradnl" dirty="0" err="1" smtClean="0">
                <a:solidFill>
                  <a:srgbClr val="FFFF00"/>
                </a:solidFill>
              </a:rPr>
              <a:t>For</a:t>
            </a:r>
            <a:r>
              <a:rPr lang="es-ES_tradnl" dirty="0" smtClean="0">
                <a:solidFill>
                  <a:srgbClr val="FFFF00"/>
                </a:solidFill>
              </a:rPr>
              <a:t> </a:t>
            </a:r>
            <a:r>
              <a:rPr lang="es-ES_tradnl" dirty="0" err="1" smtClean="0">
                <a:solidFill>
                  <a:srgbClr val="FFFF00"/>
                </a:solidFill>
              </a:rPr>
              <a:t>example</a:t>
            </a:r>
            <a:r>
              <a:rPr lang="es-ES_tradnl" dirty="0" smtClean="0">
                <a:solidFill>
                  <a:srgbClr val="FFFF00"/>
                </a:solidFill>
              </a:rPr>
              <a:t>:</a:t>
            </a:r>
          </a:p>
          <a:p>
            <a:pPr lvl="1"/>
            <a:r>
              <a:rPr lang="es-ES_tradnl" dirty="0" smtClean="0">
                <a:solidFill>
                  <a:srgbClr val="FFFF00"/>
                </a:solidFill>
              </a:rPr>
              <a:t>2:00 </a:t>
            </a:r>
            <a:r>
              <a:rPr lang="es-ES_tradnl" dirty="0" smtClean="0">
                <a:solidFill>
                  <a:srgbClr val="FFFF00"/>
                </a:solidFill>
                <a:sym typeface="Wingdings" pitchFamily="2" charset="2"/>
              </a:rPr>
              <a:t> Son las dos.</a:t>
            </a:r>
          </a:p>
          <a:p>
            <a:pPr lvl="1"/>
            <a:r>
              <a:rPr lang="es-ES_tradnl" dirty="0" smtClean="0">
                <a:solidFill>
                  <a:srgbClr val="FFFF00"/>
                </a:solidFill>
                <a:sym typeface="Wingdings" pitchFamily="2" charset="2"/>
              </a:rPr>
              <a:t>3:00  Son las tres.</a:t>
            </a:r>
          </a:p>
          <a:p>
            <a:pPr lvl="1"/>
            <a:r>
              <a:rPr lang="es-ES_tradnl" dirty="0" smtClean="0">
                <a:solidFill>
                  <a:srgbClr val="FFFF00"/>
                </a:solidFill>
                <a:sym typeface="Wingdings" pitchFamily="2" charset="2"/>
              </a:rPr>
              <a:t>4:00  Son las cuatro.</a:t>
            </a:r>
          </a:p>
          <a:p>
            <a:pPr lvl="1"/>
            <a:r>
              <a:rPr lang="es-ES_tradnl" dirty="0" smtClean="0">
                <a:solidFill>
                  <a:srgbClr val="FFFF00"/>
                </a:solidFill>
                <a:sym typeface="Wingdings" pitchFamily="2" charset="2"/>
              </a:rPr>
              <a:t>5:00  Son las cinco.</a:t>
            </a:r>
          </a:p>
          <a:p>
            <a:pPr lvl="1"/>
            <a:r>
              <a:rPr lang="es-ES_tradnl" dirty="0" smtClean="0">
                <a:solidFill>
                  <a:srgbClr val="FFFF00"/>
                </a:solidFill>
                <a:sym typeface="Wingdings" pitchFamily="2" charset="2"/>
              </a:rPr>
              <a:t>6:00  Son las seis.</a:t>
            </a:r>
            <a:endParaRPr lang="es-ES_tradnl" dirty="0" smtClean="0">
              <a:solidFill>
                <a:srgbClr val="FFFF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200400"/>
            <a:ext cx="3248025" cy="3120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882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Dotum" pitchFamily="34" charset="-127"/>
                <a:ea typeface="Dotum" pitchFamily="34" charset="-127"/>
              </a:rPr>
              <a:t>¿</a:t>
            </a:r>
            <a:r>
              <a:rPr lang="es-ES_tradnl" dirty="0">
                <a:solidFill>
                  <a:srgbClr val="FFFF00"/>
                </a:solidFill>
                <a:latin typeface="Dotum" pitchFamily="34" charset="-127"/>
                <a:ea typeface="Dotum" pitchFamily="34" charset="-127"/>
              </a:rPr>
              <a:t>Qué hora es?</a:t>
            </a:r>
            <a:endParaRPr lang="es-ES_tradnl" dirty="0">
              <a:latin typeface="DotumChe" pitchFamily="49" charset="-127"/>
              <a:ea typeface="DotumChe" pitchFamily="49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991600" cy="4876800"/>
          </a:xfrm>
        </p:spPr>
        <p:txBody>
          <a:bodyPr>
            <a:normAutofit/>
          </a:bodyPr>
          <a:lstStyle/>
          <a:p>
            <a:r>
              <a:rPr lang="es-ES_tradnl" sz="3600" dirty="0" err="1" smtClean="0">
                <a:solidFill>
                  <a:srgbClr val="FFFF00"/>
                </a:solidFill>
              </a:rPr>
              <a:t>The</a:t>
            </a:r>
            <a:r>
              <a:rPr lang="es-ES_tradnl" sz="3600" dirty="0" smtClean="0">
                <a:solidFill>
                  <a:srgbClr val="FFFF00"/>
                </a:solidFill>
              </a:rPr>
              <a:t> </a:t>
            </a:r>
            <a:r>
              <a:rPr lang="es-ES_tradnl" sz="3600" dirty="0" err="1" smtClean="0">
                <a:solidFill>
                  <a:srgbClr val="FFFF00"/>
                </a:solidFill>
              </a:rPr>
              <a:t>only</a:t>
            </a:r>
            <a:r>
              <a:rPr lang="es-ES_tradnl" sz="3600" dirty="0" smtClean="0">
                <a:solidFill>
                  <a:srgbClr val="FFFF00"/>
                </a:solidFill>
              </a:rPr>
              <a:t> </a:t>
            </a:r>
            <a:r>
              <a:rPr lang="es-ES_tradnl" sz="3600" dirty="0" err="1" smtClean="0">
                <a:solidFill>
                  <a:srgbClr val="FFFF00"/>
                </a:solidFill>
              </a:rPr>
              <a:t>execeptions</a:t>
            </a:r>
            <a:r>
              <a:rPr lang="es-ES_tradnl" sz="3600" dirty="0" smtClean="0">
                <a:solidFill>
                  <a:srgbClr val="FFFF00"/>
                </a:solidFill>
              </a:rPr>
              <a:t> </a:t>
            </a:r>
            <a:r>
              <a:rPr lang="es-ES_tradnl" sz="3600" dirty="0" err="1" smtClean="0">
                <a:solidFill>
                  <a:srgbClr val="FFFF00"/>
                </a:solidFill>
              </a:rPr>
              <a:t>to</a:t>
            </a:r>
            <a:r>
              <a:rPr lang="es-ES_tradnl" sz="3600" dirty="0" smtClean="0">
                <a:solidFill>
                  <a:srgbClr val="FFFF00"/>
                </a:solidFill>
              </a:rPr>
              <a:t> </a:t>
            </a:r>
            <a:r>
              <a:rPr lang="es-ES_tradnl" sz="3600" dirty="0" err="1" smtClean="0">
                <a:solidFill>
                  <a:srgbClr val="FFFF00"/>
                </a:solidFill>
              </a:rPr>
              <a:t>this</a:t>
            </a:r>
            <a:r>
              <a:rPr lang="es-ES_tradnl" sz="3600" dirty="0" smtClean="0">
                <a:solidFill>
                  <a:srgbClr val="FFFF00"/>
                </a:solidFill>
              </a:rPr>
              <a:t> rule are </a:t>
            </a:r>
            <a:r>
              <a:rPr lang="es-ES_tradnl" sz="3600" dirty="0" err="1" smtClean="0">
                <a:solidFill>
                  <a:srgbClr val="FFFF00"/>
                </a:solidFill>
              </a:rPr>
              <a:t>one</a:t>
            </a:r>
            <a:r>
              <a:rPr lang="es-ES_tradnl" sz="3600" dirty="0" smtClean="0">
                <a:solidFill>
                  <a:srgbClr val="FFFF00"/>
                </a:solidFill>
              </a:rPr>
              <a:t> </a:t>
            </a:r>
            <a:r>
              <a:rPr lang="es-ES_tradnl" sz="3600" dirty="0" smtClean="0">
                <a:solidFill>
                  <a:srgbClr val="FFFF00"/>
                </a:solidFill>
              </a:rPr>
              <a:t>o’ </a:t>
            </a:r>
            <a:r>
              <a:rPr lang="es-ES_tradnl" sz="3600" dirty="0" err="1" smtClean="0">
                <a:solidFill>
                  <a:srgbClr val="FFFF00"/>
                </a:solidFill>
              </a:rPr>
              <a:t>clock</a:t>
            </a:r>
            <a:r>
              <a:rPr lang="es-ES_tradnl" sz="3600" dirty="0" smtClean="0">
                <a:solidFill>
                  <a:srgbClr val="FFFF00"/>
                </a:solidFill>
              </a:rPr>
              <a:t>, </a:t>
            </a:r>
            <a:r>
              <a:rPr lang="es-ES_tradnl" sz="3600" dirty="0" err="1" smtClean="0">
                <a:solidFill>
                  <a:srgbClr val="FFFF00"/>
                </a:solidFill>
              </a:rPr>
              <a:t>noon</a:t>
            </a:r>
            <a:r>
              <a:rPr lang="es-ES_tradnl" sz="3600" dirty="0" smtClean="0">
                <a:solidFill>
                  <a:srgbClr val="FFFF00"/>
                </a:solidFill>
              </a:rPr>
              <a:t> and </a:t>
            </a:r>
            <a:r>
              <a:rPr lang="es-ES_tradnl" sz="3600" dirty="0" err="1" smtClean="0">
                <a:solidFill>
                  <a:srgbClr val="FFFF00"/>
                </a:solidFill>
              </a:rPr>
              <a:t>midnight</a:t>
            </a:r>
            <a:r>
              <a:rPr lang="es-ES_tradnl" sz="3600" dirty="0" smtClean="0">
                <a:solidFill>
                  <a:srgbClr val="FFFF00"/>
                </a:solidFill>
              </a:rPr>
              <a:t>:</a:t>
            </a:r>
          </a:p>
          <a:p>
            <a:pPr marL="0" indent="0">
              <a:buNone/>
            </a:pPr>
            <a:endParaRPr lang="es-ES_tradnl" sz="3600" dirty="0" smtClean="0">
              <a:solidFill>
                <a:srgbClr val="FFFF00"/>
              </a:solidFill>
            </a:endParaRPr>
          </a:p>
          <a:p>
            <a:pPr lvl="1"/>
            <a:r>
              <a:rPr lang="es-ES_tradnl" sz="3600" dirty="0" smtClean="0">
                <a:solidFill>
                  <a:srgbClr val="FFFF00"/>
                </a:solidFill>
              </a:rPr>
              <a:t>12:00 </a:t>
            </a:r>
            <a:r>
              <a:rPr lang="es-ES_tradnl" sz="3600" dirty="0" smtClean="0">
                <a:solidFill>
                  <a:srgbClr val="FFFF00"/>
                </a:solidFill>
              </a:rPr>
              <a:t>am (</a:t>
            </a:r>
            <a:r>
              <a:rPr lang="es-ES_tradnl" sz="3600" dirty="0" err="1" smtClean="0">
                <a:solidFill>
                  <a:srgbClr val="FFFF00"/>
                </a:solidFill>
              </a:rPr>
              <a:t>midnight</a:t>
            </a:r>
            <a:r>
              <a:rPr lang="es-ES_tradnl" sz="3600" dirty="0" smtClean="0">
                <a:solidFill>
                  <a:srgbClr val="FFFF00"/>
                </a:solidFill>
              </a:rPr>
              <a:t>) </a:t>
            </a:r>
            <a:r>
              <a:rPr lang="es-ES_tradnl" sz="3600" dirty="0" smtClean="0">
                <a:solidFill>
                  <a:srgbClr val="FFFF00"/>
                </a:solidFill>
                <a:sym typeface="Wingdings" pitchFamily="2" charset="2"/>
              </a:rPr>
              <a:t> </a:t>
            </a:r>
            <a:r>
              <a:rPr lang="es-ES_tradnl" sz="3600" dirty="0">
                <a:solidFill>
                  <a:srgbClr val="FFFF00"/>
                </a:solidFill>
                <a:sym typeface="Wingdings" pitchFamily="2" charset="2"/>
              </a:rPr>
              <a:t>Es la </a:t>
            </a:r>
            <a:r>
              <a:rPr lang="es-ES_tradnl" sz="3600" dirty="0" smtClean="0">
                <a:solidFill>
                  <a:srgbClr val="FFFF00"/>
                </a:solidFill>
                <a:sym typeface="Wingdings" pitchFamily="2" charset="2"/>
              </a:rPr>
              <a:t>medianoche</a:t>
            </a:r>
            <a:r>
              <a:rPr lang="es-ES_tradnl" sz="3600" dirty="0" smtClean="0">
                <a:solidFill>
                  <a:srgbClr val="FFFF00"/>
                </a:solidFill>
                <a:sym typeface="Wingdings" pitchFamily="2" charset="2"/>
              </a:rPr>
              <a:t>.</a:t>
            </a:r>
            <a:endParaRPr lang="es-ES_tradnl" sz="3600" dirty="0" smtClean="0">
              <a:solidFill>
                <a:srgbClr val="FFFF00"/>
              </a:solidFill>
              <a:sym typeface="Wingdings" pitchFamily="2" charset="2"/>
            </a:endParaRPr>
          </a:p>
          <a:p>
            <a:pPr lvl="1"/>
            <a:r>
              <a:rPr lang="es-ES_tradnl" sz="3600" dirty="0" smtClean="0">
                <a:solidFill>
                  <a:srgbClr val="FFFF00"/>
                </a:solidFill>
                <a:sym typeface="Wingdings" pitchFamily="2" charset="2"/>
              </a:rPr>
              <a:t>12:00 </a:t>
            </a:r>
            <a:r>
              <a:rPr lang="es-ES_tradnl" sz="3600" dirty="0" smtClean="0">
                <a:solidFill>
                  <a:srgbClr val="FFFF00"/>
                </a:solidFill>
                <a:sym typeface="Wingdings" pitchFamily="2" charset="2"/>
              </a:rPr>
              <a:t>pm (</a:t>
            </a:r>
            <a:r>
              <a:rPr lang="es-ES_tradnl" sz="3600" dirty="0" err="1" smtClean="0">
                <a:solidFill>
                  <a:srgbClr val="FFFF00"/>
                </a:solidFill>
                <a:sym typeface="Wingdings" pitchFamily="2" charset="2"/>
              </a:rPr>
              <a:t>noon</a:t>
            </a:r>
            <a:r>
              <a:rPr lang="es-ES_tradnl" sz="3600" dirty="0" smtClean="0">
                <a:solidFill>
                  <a:srgbClr val="FFFF00"/>
                </a:solidFill>
                <a:sym typeface="Wingdings" pitchFamily="2" charset="2"/>
              </a:rPr>
              <a:t>)  </a:t>
            </a:r>
            <a:r>
              <a:rPr lang="es-ES_tradnl" sz="3600" dirty="0">
                <a:solidFill>
                  <a:srgbClr val="FFFF00"/>
                </a:solidFill>
                <a:sym typeface="Wingdings" pitchFamily="2" charset="2"/>
              </a:rPr>
              <a:t>Es el mediodía.</a:t>
            </a:r>
            <a:endParaRPr lang="es-ES_tradnl" sz="3600" dirty="0" smtClean="0">
              <a:solidFill>
                <a:srgbClr val="FFFF00"/>
              </a:solidFill>
            </a:endParaRPr>
          </a:p>
          <a:p>
            <a:pPr lvl="1"/>
            <a:r>
              <a:rPr lang="es-ES_tradnl" sz="3600" dirty="0" smtClean="0">
                <a:solidFill>
                  <a:srgbClr val="FFFF00"/>
                </a:solidFill>
              </a:rPr>
              <a:t>1:00 </a:t>
            </a:r>
            <a:r>
              <a:rPr lang="es-ES_tradnl" sz="3600" dirty="0" smtClean="0">
                <a:solidFill>
                  <a:srgbClr val="FFFF00"/>
                </a:solidFill>
                <a:sym typeface="Wingdings" pitchFamily="2" charset="2"/>
              </a:rPr>
              <a:t> Es la una.</a:t>
            </a:r>
            <a:endParaRPr lang="es-ES_tradnl" sz="36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21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solidFill>
                  <a:srgbClr val="FFFF00"/>
                </a:solidFill>
                <a:latin typeface="Dotum" pitchFamily="34" charset="-127"/>
                <a:ea typeface="Dotum" pitchFamily="34" charset="-127"/>
              </a:rPr>
              <a:t>Un repaso</a:t>
            </a:r>
            <a:endParaRPr lang="es-ES_tradnl" dirty="0">
              <a:solidFill>
                <a:srgbClr val="FFFF00"/>
              </a:solidFill>
              <a:latin typeface="Dotum" pitchFamily="34" charset="-127"/>
              <a:ea typeface="Dotum" pitchFamily="34" charset="-127"/>
            </a:endParaRPr>
          </a:p>
        </p:txBody>
      </p:sp>
      <p:pic>
        <p:nvPicPr>
          <p:cNvPr id="4" name="01014 Spanish Lesson - Telling Time (part 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</p:spTree>
    <p:extLst>
      <p:ext uri="{BB962C8B-B14F-4D97-AF65-F5344CB8AC3E}">
        <p14:creationId xmlns:p14="http://schemas.microsoft.com/office/powerpoint/2010/main" val="231050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282</Words>
  <Application>Microsoft Office PowerPoint</Application>
  <PresentationFormat>On-screen Show (4:3)</PresentationFormat>
  <Paragraphs>62</Paragraphs>
  <Slides>19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Para hacer ahora</vt:lpstr>
      <vt:lpstr>Hoy es el 3 de diciembre.</vt:lpstr>
      <vt:lpstr>La cita del día</vt:lpstr>
      <vt:lpstr>El objetivo</vt:lpstr>
      <vt:lpstr>La hora</vt:lpstr>
      <vt:lpstr>El vocabulario</vt:lpstr>
      <vt:lpstr>¿Qué hora es?</vt:lpstr>
      <vt:lpstr>¿Qué hora es?</vt:lpstr>
      <vt:lpstr>Un repaso</vt:lpstr>
      <vt:lpstr>Más práctica</vt:lpstr>
      <vt:lpstr>Más práctica</vt:lpstr>
      <vt:lpstr>Más práctica</vt:lpstr>
      <vt:lpstr>Más práctica</vt:lpstr>
      <vt:lpstr>Más práctica</vt:lpstr>
      <vt:lpstr>Más práctica</vt:lpstr>
      <vt:lpstr>PowerPoint Presentation</vt:lpstr>
      <vt:lpstr>Por ejemplo</vt:lpstr>
      <vt:lpstr>Más práctica Write the following times in Spanish</vt:lpstr>
      <vt:lpstr>Más práctica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 hacer ahora</dc:title>
  <dc:creator>Wendy</dc:creator>
  <cp:lastModifiedBy>Wendy</cp:lastModifiedBy>
  <cp:revision>10</cp:revision>
  <dcterms:created xsi:type="dcterms:W3CDTF">2012-11-29T16:57:20Z</dcterms:created>
  <dcterms:modified xsi:type="dcterms:W3CDTF">2012-12-02T22:52:00Z</dcterms:modified>
</cp:coreProperties>
</file>