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37D6-2DF9-4A01-B728-614A5645B045}" type="datetimeFigureOut">
              <a:rPr lang="es-ES_tradnl" smtClean="0"/>
              <a:t>29/01/2013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8D05-131D-442C-986E-4082FD933E90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17937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37D6-2DF9-4A01-B728-614A5645B045}" type="datetimeFigureOut">
              <a:rPr lang="es-ES_tradnl" smtClean="0"/>
              <a:t>29/01/2013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8D05-131D-442C-986E-4082FD933E90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8579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37D6-2DF9-4A01-B728-614A5645B045}" type="datetimeFigureOut">
              <a:rPr lang="es-ES_tradnl" smtClean="0"/>
              <a:t>29/01/2013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8D05-131D-442C-986E-4082FD933E90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67423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37D6-2DF9-4A01-B728-614A5645B045}" type="datetimeFigureOut">
              <a:rPr lang="es-ES_tradnl" smtClean="0"/>
              <a:t>29/01/2013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8D05-131D-442C-986E-4082FD933E90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0447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37D6-2DF9-4A01-B728-614A5645B045}" type="datetimeFigureOut">
              <a:rPr lang="es-ES_tradnl" smtClean="0"/>
              <a:t>29/01/2013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8D05-131D-442C-986E-4082FD933E90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83252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37D6-2DF9-4A01-B728-614A5645B045}" type="datetimeFigureOut">
              <a:rPr lang="es-ES_tradnl" smtClean="0"/>
              <a:t>29/01/2013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8D05-131D-442C-986E-4082FD933E90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90967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37D6-2DF9-4A01-B728-614A5645B045}" type="datetimeFigureOut">
              <a:rPr lang="es-ES_tradnl" smtClean="0"/>
              <a:t>29/01/2013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8D05-131D-442C-986E-4082FD933E90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40399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37D6-2DF9-4A01-B728-614A5645B045}" type="datetimeFigureOut">
              <a:rPr lang="es-ES_tradnl" smtClean="0"/>
              <a:t>29/01/2013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8D05-131D-442C-986E-4082FD933E90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74323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37D6-2DF9-4A01-B728-614A5645B045}" type="datetimeFigureOut">
              <a:rPr lang="es-ES_tradnl" smtClean="0"/>
              <a:t>29/01/2013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8D05-131D-442C-986E-4082FD933E90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60500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37D6-2DF9-4A01-B728-614A5645B045}" type="datetimeFigureOut">
              <a:rPr lang="es-ES_tradnl" smtClean="0"/>
              <a:t>29/01/2013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8D05-131D-442C-986E-4082FD933E90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88326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37D6-2DF9-4A01-B728-614A5645B045}" type="datetimeFigureOut">
              <a:rPr lang="es-ES_tradnl" smtClean="0"/>
              <a:t>29/01/2013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08D05-131D-442C-986E-4082FD933E90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73115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B37D6-2DF9-4A01-B728-614A5645B045}" type="datetimeFigureOut">
              <a:rPr lang="es-ES_tradnl" smtClean="0"/>
              <a:t>29/01/2013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08D05-131D-442C-986E-4082FD933E90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53363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7200" dirty="0" smtClean="0">
                <a:latin typeface="Gabriola" pitchFamily="82" charset="0"/>
              </a:rPr>
              <a:t>Para hacer ahora</a:t>
            </a:r>
            <a:endParaRPr lang="es-ES_tradnl" sz="7200" dirty="0">
              <a:latin typeface="Gabriola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dirty="0" smtClean="0"/>
              <a:t>Traduzcan:</a:t>
            </a:r>
          </a:p>
          <a:p>
            <a:pPr marL="514350" indent="-514350">
              <a:buAutoNum type="arabicPeriod"/>
            </a:pPr>
            <a:r>
              <a:rPr lang="es-ES_tradnl" dirty="0" smtClean="0"/>
              <a:t>La gorra es azul.</a:t>
            </a:r>
          </a:p>
          <a:p>
            <a:pPr marL="514350" indent="-514350">
              <a:buAutoNum type="arabicPeriod"/>
            </a:pPr>
            <a:r>
              <a:rPr lang="es-ES_tradnl" dirty="0" smtClean="0"/>
              <a:t>Los zapatos son blancos.</a:t>
            </a:r>
          </a:p>
          <a:p>
            <a:pPr marL="514350" indent="-514350">
              <a:buAutoNum type="arabicPeriod"/>
            </a:pPr>
            <a:r>
              <a:rPr lang="es-ES_tradnl" dirty="0" smtClean="0"/>
              <a:t>El vestido es morado.</a:t>
            </a:r>
          </a:p>
          <a:p>
            <a:pPr marL="514350" indent="-514350">
              <a:buAutoNum type="arabicPeriod"/>
            </a:pPr>
            <a:r>
              <a:rPr lang="es-ES_tradnl" dirty="0" smtClean="0"/>
              <a:t>El traje es negro y verde.</a:t>
            </a:r>
          </a:p>
          <a:p>
            <a:pPr marL="514350" indent="-514350">
              <a:buAutoNum type="arabicPeriod"/>
            </a:pPr>
            <a:r>
              <a:rPr lang="es-ES_tradnl" dirty="0" smtClean="0"/>
              <a:t>Los calcetines son rosados.</a:t>
            </a:r>
          </a:p>
          <a:p>
            <a:pPr marL="514350" indent="-514350">
              <a:buAutoNum type="arabicPeriod"/>
            </a:pPr>
            <a:r>
              <a:rPr lang="es-ES_tradnl" dirty="0" smtClean="0"/>
              <a:t>La chaqueta es anaranjada.</a:t>
            </a:r>
            <a:endParaRPr lang="es-ES_trad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8291" y="2590800"/>
            <a:ext cx="2847975" cy="2280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5177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7200" dirty="0" smtClean="0">
                <a:latin typeface="Gabriola" pitchFamily="82" charset="0"/>
              </a:rPr>
              <a:t>Más práctica</a:t>
            </a:r>
            <a:endParaRPr lang="es-ES_tradnl" sz="7200" dirty="0">
              <a:latin typeface="Gabriola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s-ES_tradnl" dirty="0" smtClean="0"/>
              <a:t>1)  345</a:t>
            </a:r>
          </a:p>
          <a:p>
            <a:endParaRPr lang="es-ES_tradnl" dirty="0"/>
          </a:p>
          <a:p>
            <a:r>
              <a:rPr lang="es-ES_tradnl" dirty="0" smtClean="0"/>
              <a:t>2)  699</a:t>
            </a:r>
          </a:p>
          <a:p>
            <a:endParaRPr lang="es-ES_tradnl" dirty="0"/>
          </a:p>
          <a:p>
            <a:r>
              <a:rPr lang="es-ES_tradnl" dirty="0" smtClean="0"/>
              <a:t>3)  1,422</a:t>
            </a:r>
          </a:p>
          <a:p>
            <a:endParaRPr lang="es-ES_tradnl" dirty="0"/>
          </a:p>
          <a:p>
            <a:r>
              <a:rPr lang="es-ES_tradnl" dirty="0" smtClean="0"/>
              <a:t>4)  807</a:t>
            </a:r>
          </a:p>
          <a:p>
            <a:endParaRPr lang="es-ES_tradnl" dirty="0"/>
          </a:p>
          <a:p>
            <a:r>
              <a:rPr lang="es-ES_tradnl" dirty="0" smtClean="0"/>
              <a:t>5)  214</a:t>
            </a:r>
          </a:p>
          <a:p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1928462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7200" dirty="0" smtClean="0">
                <a:latin typeface="Gabriola" pitchFamily="82" charset="0"/>
              </a:rPr>
              <a:t>Te toca a ti</a:t>
            </a:r>
            <a:endParaRPr lang="es-ES_tradnl" sz="7200" dirty="0">
              <a:latin typeface="Gabriola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s-ES_tradnl" dirty="0" smtClean="0"/>
              <a:t>1)  150</a:t>
            </a:r>
          </a:p>
          <a:p>
            <a:endParaRPr lang="es-ES_tradnl" dirty="0"/>
          </a:p>
          <a:p>
            <a:r>
              <a:rPr lang="es-ES_tradnl" dirty="0" smtClean="0"/>
              <a:t>2)  466</a:t>
            </a:r>
          </a:p>
          <a:p>
            <a:endParaRPr lang="es-ES_tradnl" dirty="0"/>
          </a:p>
          <a:p>
            <a:r>
              <a:rPr lang="es-ES_tradnl" dirty="0" smtClean="0"/>
              <a:t>3)  709</a:t>
            </a:r>
          </a:p>
          <a:p>
            <a:endParaRPr lang="es-ES_tradnl" dirty="0"/>
          </a:p>
          <a:p>
            <a:r>
              <a:rPr lang="es-ES_tradnl" dirty="0" smtClean="0"/>
              <a:t>4)  1,534</a:t>
            </a:r>
          </a:p>
          <a:p>
            <a:endParaRPr lang="es-ES_tradnl" dirty="0"/>
          </a:p>
          <a:p>
            <a:r>
              <a:rPr lang="es-ES_tradnl" dirty="0" smtClean="0"/>
              <a:t>5)  972</a:t>
            </a:r>
          </a:p>
          <a:p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1653030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7200" dirty="0" smtClean="0">
                <a:latin typeface="Gabriola" pitchFamily="82" charset="0"/>
              </a:rPr>
              <a:t>Una actividad en parejas</a:t>
            </a:r>
            <a:endParaRPr lang="es-ES_tradnl" sz="7200" dirty="0">
              <a:latin typeface="Gabriola" pitchFamily="8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286000"/>
            <a:ext cx="4572000" cy="3551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0053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rmAutofit/>
          </a:bodyPr>
          <a:lstStyle/>
          <a:p>
            <a:r>
              <a:rPr lang="es-ES_tradnl" sz="7200" dirty="0" smtClean="0">
                <a:latin typeface="Gabriola" pitchFamily="82" charset="0"/>
              </a:rPr>
              <a:t>Hoy es el cinco de febrero.</a:t>
            </a:r>
            <a:endParaRPr lang="es-ES_tradnl" sz="7200" dirty="0">
              <a:latin typeface="Gabriola" pitchFamily="8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133600"/>
            <a:ext cx="2955499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2454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7200" dirty="0" smtClean="0">
                <a:latin typeface="Gabriola" pitchFamily="82" charset="0"/>
              </a:rPr>
              <a:t>La cita del día</a:t>
            </a:r>
            <a:endParaRPr lang="es-ES_tradnl" sz="7200" dirty="0">
              <a:latin typeface="Gabriola" pitchFamily="8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575" y="1981200"/>
            <a:ext cx="5276850" cy="395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7224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7200" dirty="0" smtClean="0">
                <a:latin typeface="Gabriola" pitchFamily="82" charset="0"/>
              </a:rPr>
              <a:t>El objetivo</a:t>
            </a:r>
            <a:endParaRPr lang="es-ES_tradnl" sz="7200" dirty="0">
              <a:latin typeface="Gabriola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6000" dirty="0" err="1" smtClean="0"/>
              <a:t>We</a:t>
            </a:r>
            <a:r>
              <a:rPr lang="es-ES_tradnl" sz="6000" dirty="0" smtClean="0"/>
              <a:t> are </a:t>
            </a:r>
            <a:r>
              <a:rPr lang="es-ES_tradnl" sz="6000" dirty="0" err="1" smtClean="0"/>
              <a:t>learning</a:t>
            </a:r>
            <a:r>
              <a:rPr lang="es-ES_tradnl" sz="6000" dirty="0" smtClean="0"/>
              <a:t> </a:t>
            </a:r>
            <a:r>
              <a:rPr lang="es-ES_tradnl" sz="6000" dirty="0" err="1" smtClean="0"/>
              <a:t>to</a:t>
            </a:r>
            <a:r>
              <a:rPr lang="es-ES_tradnl" sz="6000" dirty="0" smtClean="0"/>
              <a:t> </a:t>
            </a:r>
            <a:r>
              <a:rPr lang="es-ES_tradnl" sz="6000" dirty="0" err="1" smtClean="0"/>
              <a:t>count</a:t>
            </a:r>
            <a:r>
              <a:rPr lang="es-ES_tradnl" sz="6000" dirty="0" smtClean="0"/>
              <a:t> </a:t>
            </a:r>
            <a:r>
              <a:rPr lang="es-ES_tradnl" sz="6000" dirty="0" err="1" smtClean="0"/>
              <a:t>from</a:t>
            </a:r>
            <a:r>
              <a:rPr lang="es-ES_tradnl" sz="6000" dirty="0" smtClean="0"/>
              <a:t> 100 </a:t>
            </a:r>
            <a:r>
              <a:rPr lang="es-ES_tradnl" sz="6000" dirty="0" err="1" smtClean="0"/>
              <a:t>to</a:t>
            </a:r>
            <a:r>
              <a:rPr lang="es-ES_tradnl" sz="6000" dirty="0" smtClean="0"/>
              <a:t> 1,000.</a:t>
            </a:r>
            <a:endParaRPr lang="es-ES_tradnl" sz="6000" dirty="0"/>
          </a:p>
        </p:txBody>
      </p:sp>
    </p:spTree>
    <p:extLst>
      <p:ext uri="{BB962C8B-B14F-4D97-AF65-F5344CB8AC3E}">
        <p14:creationId xmlns:p14="http://schemas.microsoft.com/office/powerpoint/2010/main" val="1022269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7200" dirty="0" smtClean="0">
                <a:latin typeface="Gabriola" pitchFamily="82" charset="0"/>
              </a:rPr>
              <a:t>Un repaso- Los números</a:t>
            </a:r>
            <a:endParaRPr lang="es-ES_tradnl" sz="7200" dirty="0">
              <a:latin typeface="Gabriola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s-ES_tradnl" dirty="0" smtClean="0"/>
              <a:t>1-30</a:t>
            </a:r>
          </a:p>
          <a:p>
            <a:r>
              <a:rPr lang="es-ES_tradnl" dirty="0" smtClean="0"/>
              <a:t>40</a:t>
            </a:r>
          </a:p>
          <a:p>
            <a:r>
              <a:rPr lang="es-ES_tradnl" dirty="0" smtClean="0"/>
              <a:t>50</a:t>
            </a:r>
          </a:p>
          <a:p>
            <a:r>
              <a:rPr lang="es-ES_tradnl" dirty="0" smtClean="0"/>
              <a:t>60</a:t>
            </a:r>
          </a:p>
          <a:p>
            <a:r>
              <a:rPr lang="es-ES_tradnl" dirty="0" smtClean="0"/>
              <a:t>70</a:t>
            </a:r>
          </a:p>
          <a:p>
            <a:r>
              <a:rPr lang="es-ES_tradnl" dirty="0" smtClean="0"/>
              <a:t>80</a:t>
            </a:r>
          </a:p>
          <a:p>
            <a:r>
              <a:rPr lang="es-ES_tradnl" dirty="0" smtClean="0"/>
              <a:t>90</a:t>
            </a:r>
          </a:p>
          <a:p>
            <a:r>
              <a:rPr lang="es-ES_tradnl" dirty="0" smtClean="0"/>
              <a:t>100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133600"/>
            <a:ext cx="3581400" cy="3268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8094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7200" dirty="0" smtClean="0">
                <a:latin typeface="Gabriola" pitchFamily="82" charset="0"/>
              </a:rPr>
              <a:t>Los números</a:t>
            </a:r>
            <a:endParaRPr lang="es-ES_tradnl" sz="7200" dirty="0">
              <a:latin typeface="Gabriola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ES_tradnl" dirty="0" smtClean="0"/>
              <a:t>100- cien, ciento</a:t>
            </a:r>
          </a:p>
          <a:p>
            <a:pPr>
              <a:lnSpc>
                <a:spcPct val="150000"/>
              </a:lnSpc>
            </a:pPr>
            <a:r>
              <a:rPr lang="es-ES_tradnl" dirty="0" smtClean="0"/>
              <a:t>200- doscientos</a:t>
            </a:r>
          </a:p>
          <a:p>
            <a:pPr>
              <a:lnSpc>
                <a:spcPct val="150000"/>
              </a:lnSpc>
            </a:pPr>
            <a:r>
              <a:rPr lang="es-ES_tradnl" dirty="0" smtClean="0"/>
              <a:t>300- trescientos</a:t>
            </a:r>
          </a:p>
          <a:p>
            <a:pPr>
              <a:lnSpc>
                <a:spcPct val="150000"/>
              </a:lnSpc>
            </a:pPr>
            <a:r>
              <a:rPr lang="es-ES_tradnl" dirty="0" smtClean="0"/>
              <a:t>400- cuatrocientos</a:t>
            </a:r>
          </a:p>
          <a:p>
            <a:pPr>
              <a:lnSpc>
                <a:spcPct val="150000"/>
              </a:lnSpc>
            </a:pPr>
            <a:r>
              <a:rPr lang="es-ES_tradnl" dirty="0" smtClean="0"/>
              <a:t>500- quinientos</a:t>
            </a:r>
          </a:p>
          <a:p>
            <a:pPr marL="0" indent="0">
              <a:buNone/>
            </a:pPr>
            <a:endParaRPr lang="es-ES_tradnl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133600"/>
            <a:ext cx="3581400" cy="3268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073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7200" dirty="0" smtClean="0">
                <a:latin typeface="Gabriola" pitchFamily="82" charset="0"/>
              </a:rPr>
              <a:t>Los números</a:t>
            </a:r>
            <a:endParaRPr lang="es-ES_tradnl" sz="7200" dirty="0">
              <a:latin typeface="Gabriola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ES_tradnl" dirty="0" smtClean="0"/>
              <a:t>600- seiscientos</a:t>
            </a:r>
          </a:p>
          <a:p>
            <a:pPr>
              <a:lnSpc>
                <a:spcPct val="150000"/>
              </a:lnSpc>
            </a:pPr>
            <a:r>
              <a:rPr lang="es-ES_tradnl" dirty="0" smtClean="0"/>
              <a:t>700- setecientos</a:t>
            </a:r>
          </a:p>
          <a:p>
            <a:pPr>
              <a:lnSpc>
                <a:spcPct val="150000"/>
              </a:lnSpc>
            </a:pPr>
            <a:r>
              <a:rPr lang="es-ES_tradnl" dirty="0" smtClean="0"/>
              <a:t>800- ochocientos</a:t>
            </a:r>
          </a:p>
          <a:p>
            <a:pPr>
              <a:lnSpc>
                <a:spcPct val="150000"/>
              </a:lnSpc>
            </a:pPr>
            <a:r>
              <a:rPr lang="es-ES_tradnl" dirty="0" smtClean="0"/>
              <a:t>900- novecientos</a:t>
            </a:r>
          </a:p>
          <a:p>
            <a:pPr>
              <a:lnSpc>
                <a:spcPct val="150000"/>
              </a:lnSpc>
            </a:pPr>
            <a:r>
              <a:rPr lang="es-ES_tradnl" dirty="0" smtClean="0"/>
              <a:t>1,000- mil</a:t>
            </a:r>
          </a:p>
          <a:p>
            <a:pPr marL="0" indent="0">
              <a:buNone/>
            </a:pPr>
            <a:endParaRPr lang="es-ES_tradnl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133600"/>
            <a:ext cx="3581400" cy="3268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1066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7200" dirty="0" smtClean="0">
                <a:latin typeface="Gabriola" pitchFamily="82" charset="0"/>
              </a:rPr>
              <a:t>Cuidado</a:t>
            </a:r>
            <a:endParaRPr lang="es-ES_tradnl" sz="7200" dirty="0">
              <a:latin typeface="Gabriola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4400" dirty="0" smtClean="0"/>
              <a:t>500- </a:t>
            </a:r>
            <a:r>
              <a:rPr lang="es-ES_tradnl" sz="4400" dirty="0" smtClean="0">
                <a:solidFill>
                  <a:srgbClr val="FF0000"/>
                </a:solidFill>
              </a:rPr>
              <a:t>Quin</a:t>
            </a:r>
            <a:r>
              <a:rPr lang="es-ES_tradnl" sz="4400" dirty="0" smtClean="0"/>
              <a:t>ientos</a:t>
            </a:r>
          </a:p>
          <a:p>
            <a:r>
              <a:rPr lang="es-ES_tradnl" sz="4400" dirty="0" smtClean="0"/>
              <a:t>700- </a:t>
            </a:r>
            <a:r>
              <a:rPr lang="es-ES_tradnl" sz="4400" dirty="0" smtClean="0">
                <a:solidFill>
                  <a:srgbClr val="FF0000"/>
                </a:solidFill>
              </a:rPr>
              <a:t>Sete</a:t>
            </a:r>
            <a:r>
              <a:rPr lang="es-ES_tradnl" sz="4400" dirty="0" smtClean="0"/>
              <a:t>cientos</a:t>
            </a:r>
          </a:p>
          <a:p>
            <a:r>
              <a:rPr lang="es-ES_tradnl" sz="4400" dirty="0" smtClean="0"/>
              <a:t>900- </a:t>
            </a:r>
            <a:r>
              <a:rPr lang="es-ES_tradnl" sz="4400" dirty="0" smtClean="0">
                <a:solidFill>
                  <a:srgbClr val="FF0000"/>
                </a:solidFill>
              </a:rPr>
              <a:t>Nove</a:t>
            </a:r>
            <a:r>
              <a:rPr lang="es-ES_tradnl" sz="4400" dirty="0" smtClean="0"/>
              <a:t>cientos</a:t>
            </a:r>
          </a:p>
          <a:p>
            <a:r>
              <a:rPr lang="es-ES_tradnl" sz="4400" dirty="0" smtClean="0"/>
              <a:t>1,000- Mil</a:t>
            </a:r>
            <a:endParaRPr lang="es-ES_tradnl" sz="4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752600"/>
            <a:ext cx="3665530" cy="3748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3067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7200" dirty="0" smtClean="0">
                <a:latin typeface="Gabriola" pitchFamily="82" charset="0"/>
              </a:rPr>
              <a:t>Adelante…</a:t>
            </a:r>
            <a:endParaRPr lang="es-ES_tradnl" sz="7200" dirty="0">
              <a:latin typeface="Gabriola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 err="1" smtClean="0"/>
              <a:t>When</a:t>
            </a:r>
            <a:r>
              <a:rPr lang="es-ES_tradnl" dirty="0" smtClean="0"/>
              <a:t> </a:t>
            </a:r>
            <a:r>
              <a:rPr lang="es-ES_tradnl" dirty="0" err="1" smtClean="0"/>
              <a:t>stating</a:t>
            </a:r>
            <a:r>
              <a:rPr lang="es-ES_tradnl" dirty="0"/>
              <a:t> </a:t>
            </a:r>
            <a:r>
              <a:rPr lang="es-ES_tradnl" dirty="0" smtClean="0"/>
              <a:t>a </a:t>
            </a:r>
            <a:r>
              <a:rPr lang="es-ES_tradnl" dirty="0" err="1" smtClean="0"/>
              <a:t>number</a:t>
            </a:r>
            <a:r>
              <a:rPr lang="es-ES_tradnl" dirty="0" smtClean="0"/>
              <a:t>, </a:t>
            </a:r>
            <a:r>
              <a:rPr lang="es-ES_tradnl" dirty="0" err="1" smtClean="0"/>
              <a:t>always</a:t>
            </a:r>
            <a:r>
              <a:rPr lang="es-ES_tradnl" dirty="0" smtClean="0"/>
              <a:t> </a:t>
            </a:r>
            <a:r>
              <a:rPr lang="es-ES_tradnl" dirty="0" err="1" smtClean="0"/>
              <a:t>start</a:t>
            </a:r>
            <a:r>
              <a:rPr lang="es-ES_tradnl" dirty="0" smtClean="0"/>
              <a:t> </a:t>
            </a:r>
            <a:r>
              <a:rPr lang="es-ES_tradnl" dirty="0" err="1" smtClean="0"/>
              <a:t>with</a:t>
            </a:r>
            <a:r>
              <a:rPr lang="es-ES_tradnl" dirty="0" smtClean="0"/>
              <a:t> </a:t>
            </a:r>
            <a:r>
              <a:rPr lang="es-ES_tradnl" dirty="0" err="1" smtClean="0"/>
              <a:t>your</a:t>
            </a:r>
            <a:r>
              <a:rPr lang="es-ES_tradnl" dirty="0" smtClean="0"/>
              <a:t> </a:t>
            </a:r>
            <a:r>
              <a:rPr lang="es-ES_tradnl" dirty="0" err="1" smtClean="0"/>
              <a:t>largest</a:t>
            </a:r>
            <a:r>
              <a:rPr lang="es-ES_tradnl" dirty="0" smtClean="0"/>
              <a:t> </a:t>
            </a:r>
            <a:r>
              <a:rPr lang="es-ES_tradnl" dirty="0" err="1" smtClean="0"/>
              <a:t>quantity</a:t>
            </a:r>
            <a:r>
              <a:rPr lang="es-ES_tradnl" dirty="0" smtClean="0"/>
              <a:t>.  </a:t>
            </a:r>
            <a:r>
              <a:rPr lang="es-ES_tradnl" dirty="0" err="1" smtClean="0"/>
              <a:t>Next</a:t>
            </a:r>
            <a:r>
              <a:rPr lang="es-ES_tradnl" dirty="0" smtClean="0"/>
              <a:t>, </a:t>
            </a:r>
            <a:r>
              <a:rPr lang="es-ES_tradnl" dirty="0" err="1" smtClean="0"/>
              <a:t>move</a:t>
            </a:r>
            <a:r>
              <a:rPr lang="es-ES_tradnl" dirty="0" smtClean="0"/>
              <a:t> </a:t>
            </a:r>
            <a:r>
              <a:rPr lang="es-ES_tradnl" dirty="0" err="1" smtClean="0"/>
              <a:t>on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smaller</a:t>
            </a:r>
            <a:r>
              <a:rPr lang="es-ES_tradnl" dirty="0" smtClean="0"/>
              <a:t> </a:t>
            </a:r>
            <a:r>
              <a:rPr lang="es-ES_tradnl" dirty="0" err="1" smtClean="0"/>
              <a:t>quantities</a:t>
            </a:r>
            <a:r>
              <a:rPr lang="es-ES_tradnl" dirty="0" smtClean="0"/>
              <a:t> </a:t>
            </a:r>
            <a:r>
              <a:rPr lang="es-ES_tradnl" dirty="0" err="1" smtClean="0"/>
              <a:t>one</a:t>
            </a:r>
            <a:r>
              <a:rPr lang="es-ES_tradnl" dirty="0" smtClean="0"/>
              <a:t> at a time </a:t>
            </a:r>
            <a:r>
              <a:rPr lang="es-ES_tradnl" dirty="0" err="1" smtClean="0"/>
              <a:t>until</a:t>
            </a:r>
            <a:r>
              <a:rPr lang="es-ES_tradnl" dirty="0" smtClean="0"/>
              <a:t> </a:t>
            </a:r>
            <a:r>
              <a:rPr lang="es-ES_tradnl" dirty="0" err="1" smtClean="0"/>
              <a:t>you</a:t>
            </a:r>
            <a:r>
              <a:rPr lang="es-ES_tradnl" dirty="0" smtClean="0"/>
              <a:t> </a:t>
            </a:r>
            <a:r>
              <a:rPr lang="es-ES_tradnl" dirty="0" err="1" smtClean="0"/>
              <a:t>have</a:t>
            </a:r>
            <a:r>
              <a:rPr lang="es-ES_tradnl" dirty="0" smtClean="0"/>
              <a:t> </a:t>
            </a:r>
            <a:r>
              <a:rPr lang="es-ES_tradnl" dirty="0" err="1" smtClean="0"/>
              <a:t>none</a:t>
            </a:r>
            <a:r>
              <a:rPr lang="es-ES_tradnl" dirty="0" smtClean="0"/>
              <a:t> </a:t>
            </a:r>
            <a:r>
              <a:rPr lang="es-ES_tradnl" dirty="0" err="1" smtClean="0"/>
              <a:t>left</a:t>
            </a:r>
            <a:r>
              <a:rPr lang="es-ES_tradnl" dirty="0" smtClean="0"/>
              <a:t>.</a:t>
            </a:r>
          </a:p>
          <a:p>
            <a:endParaRPr lang="es-ES_tradnl" dirty="0"/>
          </a:p>
          <a:p>
            <a:r>
              <a:rPr lang="es-ES_tradnl" dirty="0" smtClean="0"/>
              <a:t>Por ejemplo:  482 (400+80+2)</a:t>
            </a:r>
          </a:p>
          <a:p>
            <a:pPr lvl="1"/>
            <a:r>
              <a:rPr lang="es-ES_tradnl" dirty="0" err="1" smtClean="0"/>
              <a:t>Step</a:t>
            </a:r>
            <a:r>
              <a:rPr lang="es-ES_tradnl" dirty="0" smtClean="0"/>
              <a:t> </a:t>
            </a:r>
            <a:r>
              <a:rPr lang="es-ES_tradnl" dirty="0" err="1" smtClean="0"/>
              <a:t>one</a:t>
            </a:r>
            <a:r>
              <a:rPr lang="es-ES_tradnl" dirty="0" smtClean="0"/>
              <a:t>:  Cuatrocientos</a:t>
            </a:r>
          </a:p>
          <a:p>
            <a:pPr lvl="1"/>
            <a:r>
              <a:rPr lang="es-ES_tradnl" dirty="0" err="1" smtClean="0"/>
              <a:t>Step</a:t>
            </a:r>
            <a:r>
              <a:rPr lang="es-ES_tradnl" dirty="0" smtClean="0"/>
              <a:t> </a:t>
            </a:r>
            <a:r>
              <a:rPr lang="es-ES_tradnl" dirty="0" err="1" smtClean="0"/>
              <a:t>two</a:t>
            </a:r>
            <a:r>
              <a:rPr lang="es-ES_tradnl" dirty="0" smtClean="0"/>
              <a:t>:  Cuatrocientos ochenta</a:t>
            </a:r>
          </a:p>
          <a:p>
            <a:pPr lvl="1"/>
            <a:r>
              <a:rPr lang="es-ES_tradnl" dirty="0" err="1" smtClean="0"/>
              <a:t>Step</a:t>
            </a:r>
            <a:r>
              <a:rPr lang="es-ES_tradnl" dirty="0" smtClean="0"/>
              <a:t> </a:t>
            </a:r>
            <a:r>
              <a:rPr lang="es-ES_tradnl" dirty="0" err="1" smtClean="0"/>
              <a:t>three</a:t>
            </a:r>
            <a:r>
              <a:rPr lang="es-ES_tradnl" dirty="0" smtClean="0"/>
              <a:t>:  Cuatrocientos ochenta y dos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833320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202</Words>
  <Application>Microsoft Office PowerPoint</Application>
  <PresentationFormat>On-screen Show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Para hacer ahora</vt:lpstr>
      <vt:lpstr>Hoy es el cinco de febrero.</vt:lpstr>
      <vt:lpstr>La cita del día</vt:lpstr>
      <vt:lpstr>El objetivo</vt:lpstr>
      <vt:lpstr>Un repaso- Los números</vt:lpstr>
      <vt:lpstr>Los números</vt:lpstr>
      <vt:lpstr>Los números</vt:lpstr>
      <vt:lpstr>Cuidado</vt:lpstr>
      <vt:lpstr>Adelante…</vt:lpstr>
      <vt:lpstr>Más práctica</vt:lpstr>
      <vt:lpstr>Te toca a ti</vt:lpstr>
      <vt:lpstr>Una actividad en parejas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 hacer ahora</dc:title>
  <dc:creator>Wendy</dc:creator>
  <cp:lastModifiedBy>Wendy</cp:lastModifiedBy>
  <cp:revision>7</cp:revision>
  <dcterms:created xsi:type="dcterms:W3CDTF">2013-01-29T02:21:43Z</dcterms:created>
  <dcterms:modified xsi:type="dcterms:W3CDTF">2013-01-29T22:47:44Z</dcterms:modified>
</cp:coreProperties>
</file>