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CF28-ABFE-4B7D-88DD-9ABF11F92B5C}" type="datetimeFigureOut">
              <a:rPr lang="es-ES_tradnl" smtClean="0"/>
              <a:t>10/02/2013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F064-7ED1-46F1-9347-C61EFE90A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657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CF28-ABFE-4B7D-88DD-9ABF11F92B5C}" type="datetimeFigureOut">
              <a:rPr lang="es-ES_tradnl" smtClean="0"/>
              <a:t>10/02/2013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F064-7ED1-46F1-9347-C61EFE90A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920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CF28-ABFE-4B7D-88DD-9ABF11F92B5C}" type="datetimeFigureOut">
              <a:rPr lang="es-ES_tradnl" smtClean="0"/>
              <a:t>10/02/2013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F064-7ED1-46F1-9347-C61EFE90A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817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CF28-ABFE-4B7D-88DD-9ABF11F92B5C}" type="datetimeFigureOut">
              <a:rPr lang="es-ES_tradnl" smtClean="0"/>
              <a:t>10/02/2013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F064-7ED1-46F1-9347-C61EFE90A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408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CF28-ABFE-4B7D-88DD-9ABF11F92B5C}" type="datetimeFigureOut">
              <a:rPr lang="es-ES_tradnl" smtClean="0"/>
              <a:t>10/02/2013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F064-7ED1-46F1-9347-C61EFE90A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169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CF28-ABFE-4B7D-88DD-9ABF11F92B5C}" type="datetimeFigureOut">
              <a:rPr lang="es-ES_tradnl" smtClean="0"/>
              <a:t>10/02/2013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F064-7ED1-46F1-9347-C61EFE90A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451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CF28-ABFE-4B7D-88DD-9ABF11F92B5C}" type="datetimeFigureOut">
              <a:rPr lang="es-ES_tradnl" smtClean="0"/>
              <a:t>10/02/2013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F064-7ED1-46F1-9347-C61EFE90A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316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CF28-ABFE-4B7D-88DD-9ABF11F92B5C}" type="datetimeFigureOut">
              <a:rPr lang="es-ES_tradnl" smtClean="0"/>
              <a:t>10/02/2013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F064-7ED1-46F1-9347-C61EFE90A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019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CF28-ABFE-4B7D-88DD-9ABF11F92B5C}" type="datetimeFigureOut">
              <a:rPr lang="es-ES_tradnl" smtClean="0"/>
              <a:t>10/02/2013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F064-7ED1-46F1-9347-C61EFE90A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55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CF28-ABFE-4B7D-88DD-9ABF11F92B5C}" type="datetimeFigureOut">
              <a:rPr lang="es-ES_tradnl" smtClean="0"/>
              <a:t>10/02/2013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F064-7ED1-46F1-9347-C61EFE90A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726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CF28-ABFE-4B7D-88DD-9ABF11F92B5C}" type="datetimeFigureOut">
              <a:rPr lang="es-ES_tradnl" smtClean="0"/>
              <a:t>10/02/2013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F064-7ED1-46F1-9347-C61EFE90A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305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5CF28-ABFE-4B7D-88DD-9ABF11F92B5C}" type="datetimeFigureOut">
              <a:rPr lang="es-ES_tradnl" smtClean="0"/>
              <a:t>10/02/2013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F064-7ED1-46F1-9347-C61EFE90A49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062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82"/>
            <a:ext cx="8229600" cy="1020762"/>
          </a:xfrm>
        </p:spPr>
        <p:txBody>
          <a:bodyPr>
            <a:normAutofit/>
          </a:bodyPr>
          <a:lstStyle/>
          <a:p>
            <a:r>
              <a:rPr lang="es-ES_tradnl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Para hacer ahora</a:t>
            </a:r>
            <a:endParaRPr lang="es-ES_tradnl" sz="6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s-ES_tradnl" dirty="0" smtClean="0"/>
              <a:t>1) </a:t>
            </a:r>
            <a:r>
              <a:rPr lang="en-US" dirty="0"/>
              <a:t>¿</a:t>
            </a:r>
            <a:r>
              <a:rPr lang="es-ES_tradnl" dirty="0" smtClean="0"/>
              <a:t>De qué color es la bufanda?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2) </a:t>
            </a:r>
            <a:r>
              <a:rPr lang="en-US" dirty="0"/>
              <a:t>¿</a:t>
            </a:r>
            <a:r>
              <a:rPr lang="es-ES_tradnl" dirty="0" smtClean="0"/>
              <a:t>De qué color es la camiseta?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3) </a:t>
            </a:r>
            <a:r>
              <a:rPr lang="en-US" dirty="0"/>
              <a:t>¿</a:t>
            </a:r>
            <a:r>
              <a:rPr lang="es-ES_tradnl" dirty="0" smtClean="0"/>
              <a:t>De qué color son los pantalones cortos?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4) </a:t>
            </a:r>
            <a:r>
              <a:rPr lang="en-US" dirty="0"/>
              <a:t>¿</a:t>
            </a:r>
            <a:r>
              <a:rPr lang="es-ES_tradnl" dirty="0" smtClean="0"/>
              <a:t>De qué color son los vestidos?</a:t>
            </a:r>
          </a:p>
          <a:p>
            <a:pPr marL="0" indent="0">
              <a:buNone/>
            </a:pPr>
            <a:endParaRPr lang="es-ES_trad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41" y="990600"/>
            <a:ext cx="1085850" cy="142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3" y="26670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72" y="3429910"/>
            <a:ext cx="919163" cy="124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91" y="4967654"/>
            <a:ext cx="2057400" cy="189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7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El verbo “estar”</a:t>
            </a:r>
            <a:endParaRPr lang="es-ES_tradnl" sz="6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1)  Yo _______________ en la clase de español.</a:t>
            </a:r>
          </a:p>
          <a:p>
            <a:endParaRPr lang="es-ES_tradnl" dirty="0"/>
          </a:p>
          <a:p>
            <a:r>
              <a:rPr lang="es-ES_tradnl" dirty="0" smtClean="0"/>
              <a:t>2)  Nosotros _________________ en la escuela secundaria de Belleville.</a:t>
            </a:r>
          </a:p>
          <a:p>
            <a:endParaRPr lang="es-ES_tradnl" dirty="0"/>
          </a:p>
          <a:p>
            <a:r>
              <a:rPr lang="es-ES_tradnl" dirty="0" smtClean="0"/>
              <a:t>3)  La profesora _______________ en la oficina.</a:t>
            </a:r>
          </a:p>
          <a:p>
            <a:endParaRPr lang="es-ES_tradnl" dirty="0"/>
          </a:p>
          <a:p>
            <a:r>
              <a:rPr lang="es-ES_tradnl" dirty="0" smtClean="0"/>
              <a:t>4)  Ellos ________________ en la cafetería.   </a:t>
            </a:r>
          </a:p>
          <a:p>
            <a:endParaRPr lang="es-ES_tradnl" dirty="0"/>
          </a:p>
          <a:p>
            <a:r>
              <a:rPr lang="es-ES_tradnl" dirty="0" smtClean="0"/>
              <a:t>5)  Tú ________________ en la clase de álgebra.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551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4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Una actividad en parejas</a:t>
            </a:r>
            <a:br>
              <a:rPr lang="es-ES_tradnl" sz="4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</a:br>
            <a:r>
              <a:rPr lang="es-ES_tradnl" sz="4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Green cup up- </a:t>
            </a:r>
            <a:r>
              <a:rPr lang="es-ES_tradnl" sz="4000" dirty="0" err="1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working</a:t>
            </a:r>
            <a:r>
              <a:rPr lang="es-ES_tradnl" sz="4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s-ES_tradnl" sz="4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</a:br>
            <a:r>
              <a:rPr lang="es-ES_tradnl" sz="4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Red cup up- </a:t>
            </a:r>
            <a:r>
              <a:rPr lang="es-ES_tradnl" sz="4000" dirty="0" err="1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finished</a:t>
            </a:r>
            <a:endParaRPr lang="es-ES_tradnl" sz="4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648200"/>
          </a:xfrm>
        </p:spPr>
        <p:txBody>
          <a:bodyPr>
            <a:normAutofit fontScale="85000" lnSpcReduction="10000"/>
          </a:bodyPr>
          <a:lstStyle/>
          <a:p>
            <a:r>
              <a:rPr lang="es-ES_tradnl" dirty="0" smtClean="0"/>
              <a:t>1) 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pair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receive</a:t>
            </a:r>
            <a:r>
              <a:rPr lang="es-ES_tradnl" dirty="0" smtClean="0"/>
              <a:t> a </a:t>
            </a:r>
            <a:r>
              <a:rPr lang="es-ES_tradnl" dirty="0" err="1" smtClean="0"/>
              <a:t>board</a:t>
            </a:r>
            <a:r>
              <a:rPr lang="es-ES_tradnl" dirty="0" smtClean="0"/>
              <a:t> </a:t>
            </a:r>
            <a:r>
              <a:rPr lang="es-ES_tradnl" dirty="0" err="1" smtClean="0"/>
              <a:t>game</a:t>
            </a:r>
            <a:r>
              <a:rPr lang="es-ES_tradnl" dirty="0" smtClean="0"/>
              <a:t>, a di, </a:t>
            </a:r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different</a:t>
            </a:r>
            <a:r>
              <a:rPr lang="es-ES_tradnl" dirty="0" smtClean="0"/>
              <a:t> </a:t>
            </a:r>
            <a:r>
              <a:rPr lang="es-ES_tradnl" dirty="0" err="1" smtClean="0"/>
              <a:t>colored</a:t>
            </a:r>
            <a:r>
              <a:rPr lang="es-ES_tradnl" dirty="0" smtClean="0"/>
              <a:t> </a:t>
            </a:r>
            <a:r>
              <a:rPr lang="es-ES_tradnl" dirty="0" err="1" smtClean="0"/>
              <a:t>beads</a:t>
            </a:r>
            <a:r>
              <a:rPr lang="es-ES_tradnl" dirty="0"/>
              <a:t> </a:t>
            </a:r>
            <a:r>
              <a:rPr lang="es-ES_tradnl" dirty="0" smtClean="0"/>
              <a:t>and a </a:t>
            </a:r>
            <a:r>
              <a:rPr lang="es-ES_tradnl" dirty="0" err="1" smtClean="0"/>
              <a:t>worksheet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2)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board</a:t>
            </a:r>
            <a:r>
              <a:rPr lang="es-ES_tradnl" dirty="0" smtClean="0"/>
              <a:t> </a:t>
            </a:r>
            <a:r>
              <a:rPr lang="es-ES_tradnl" dirty="0" err="1" smtClean="0"/>
              <a:t>game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display</a:t>
            </a:r>
            <a:r>
              <a:rPr lang="es-ES_tradnl" dirty="0" smtClean="0"/>
              <a:t> </a:t>
            </a:r>
            <a:r>
              <a:rPr lang="es-ES_tradnl" dirty="0" err="1" smtClean="0"/>
              <a:t>squares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a </a:t>
            </a:r>
            <a:r>
              <a:rPr lang="es-ES_tradnl" dirty="0" err="1" smtClean="0"/>
              <a:t>subject</a:t>
            </a:r>
            <a:r>
              <a:rPr lang="es-ES_tradnl" dirty="0"/>
              <a:t> </a:t>
            </a:r>
            <a:r>
              <a:rPr lang="es-ES_tradnl" dirty="0" smtClean="0"/>
              <a:t>(yo, tú, él, etc.) and a </a:t>
            </a:r>
            <a:r>
              <a:rPr lang="es-ES_tradnl" dirty="0" err="1" smtClean="0"/>
              <a:t>photograph</a:t>
            </a:r>
            <a:r>
              <a:rPr lang="es-ES_tradnl" dirty="0" smtClean="0"/>
              <a:t> of a </a:t>
            </a:r>
            <a:r>
              <a:rPr lang="es-ES_tradnl" dirty="0" err="1" smtClean="0"/>
              <a:t>location</a:t>
            </a:r>
            <a:r>
              <a:rPr lang="es-ES_tradnl" dirty="0" smtClean="0"/>
              <a:t>. </a:t>
            </a:r>
          </a:p>
          <a:p>
            <a:pPr marL="0" indent="0">
              <a:buNone/>
            </a:pPr>
            <a:r>
              <a:rPr lang="es-ES_tradnl" dirty="0" smtClean="0"/>
              <a:t> </a:t>
            </a:r>
          </a:p>
          <a:p>
            <a:r>
              <a:rPr lang="es-ES_tradnl" dirty="0" smtClean="0"/>
              <a:t>3) 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player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take</a:t>
            </a:r>
            <a:r>
              <a:rPr lang="es-ES_tradnl" dirty="0" smtClean="0"/>
              <a:t> </a:t>
            </a:r>
            <a:r>
              <a:rPr lang="es-ES_tradnl" dirty="0" err="1" smtClean="0"/>
              <a:t>turns</a:t>
            </a:r>
            <a:r>
              <a:rPr lang="es-ES_tradnl" dirty="0" smtClean="0"/>
              <a:t> </a:t>
            </a:r>
            <a:r>
              <a:rPr lang="es-ES_tradnl" dirty="0" err="1" smtClean="0"/>
              <a:t>rolling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di.  </a:t>
            </a:r>
            <a:r>
              <a:rPr lang="es-ES_tradnl" dirty="0" err="1" smtClean="0"/>
              <a:t>Next</a:t>
            </a:r>
            <a:r>
              <a:rPr lang="es-ES_tradnl" dirty="0" smtClean="0"/>
              <a:t>, he/</a:t>
            </a:r>
            <a:r>
              <a:rPr lang="es-ES_tradnl" dirty="0" err="1" smtClean="0"/>
              <a:t>she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move</a:t>
            </a:r>
            <a:r>
              <a:rPr lang="es-ES_tradnl" dirty="0" smtClean="0"/>
              <a:t> </a:t>
            </a:r>
            <a:r>
              <a:rPr lang="es-ES_tradnl" dirty="0" err="1" smtClean="0"/>
              <a:t>his</a:t>
            </a:r>
            <a:r>
              <a:rPr lang="es-ES_tradnl" dirty="0" smtClean="0"/>
              <a:t>/</a:t>
            </a:r>
            <a:r>
              <a:rPr lang="es-ES_tradnl" dirty="0" err="1" smtClean="0"/>
              <a:t>her</a:t>
            </a:r>
            <a:r>
              <a:rPr lang="es-ES_tradnl" dirty="0" smtClean="0"/>
              <a:t> </a:t>
            </a:r>
            <a:r>
              <a:rPr lang="es-ES_tradnl" dirty="0" err="1" smtClean="0"/>
              <a:t>bead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appropriate</a:t>
            </a:r>
            <a:r>
              <a:rPr lang="es-ES_tradnl" dirty="0" smtClean="0"/>
              <a:t> </a:t>
            </a:r>
            <a:r>
              <a:rPr lang="es-ES_tradnl" dirty="0" err="1" smtClean="0"/>
              <a:t>location</a:t>
            </a:r>
            <a:r>
              <a:rPr lang="es-ES_tradnl" dirty="0" smtClean="0"/>
              <a:t> and </a:t>
            </a:r>
            <a:r>
              <a:rPr lang="es-ES_tradnl" dirty="0" err="1" smtClean="0"/>
              <a:t>make</a:t>
            </a:r>
            <a:r>
              <a:rPr lang="es-ES_tradnl" dirty="0" smtClean="0"/>
              <a:t> a </a:t>
            </a:r>
            <a:r>
              <a:rPr lang="es-ES_tradnl" dirty="0" err="1" smtClean="0"/>
              <a:t>sentence</a:t>
            </a:r>
            <a:r>
              <a:rPr lang="es-ES_tradnl" dirty="0" smtClean="0"/>
              <a:t> </a:t>
            </a:r>
            <a:r>
              <a:rPr lang="es-ES_tradnl" dirty="0" err="1" smtClean="0"/>
              <a:t>using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information</a:t>
            </a:r>
            <a:r>
              <a:rPr lang="es-ES_tradnl" dirty="0" smtClean="0"/>
              <a:t> </a:t>
            </a:r>
            <a:r>
              <a:rPr lang="es-ES_tradnl" dirty="0" err="1" smtClean="0"/>
              <a:t>provided</a:t>
            </a:r>
            <a:r>
              <a:rPr lang="es-ES_tradnl" dirty="0" smtClean="0"/>
              <a:t> and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“estar”.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record </a:t>
            </a:r>
            <a:r>
              <a:rPr lang="es-ES_tradnl" dirty="0" err="1" smtClean="0"/>
              <a:t>all</a:t>
            </a:r>
            <a:r>
              <a:rPr lang="es-ES_tradnl" dirty="0" smtClean="0"/>
              <a:t> of </a:t>
            </a:r>
            <a:r>
              <a:rPr lang="es-ES_tradnl" dirty="0" err="1" smtClean="0"/>
              <a:t>their</a:t>
            </a:r>
            <a:r>
              <a:rPr lang="es-ES_tradnl" dirty="0" smtClean="0"/>
              <a:t> </a:t>
            </a:r>
            <a:r>
              <a:rPr lang="es-ES_tradnl" dirty="0" err="1" smtClean="0"/>
              <a:t>sentences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worksheet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064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206789"/>
          </a:xfrm>
        </p:spPr>
        <p:txBody>
          <a:bodyPr>
            <a:normAutofit/>
          </a:bodyPr>
          <a:lstStyle/>
          <a:p>
            <a:r>
              <a:rPr lang="es-ES_tradnl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Hoy es el 11 de febrero.</a:t>
            </a:r>
            <a:endParaRPr lang="es-ES_tradnl" sz="6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47970"/>
            <a:ext cx="7496266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6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La cita del día</a:t>
            </a:r>
            <a:endParaRPr lang="es-ES_tradnl" sz="6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32" y="1752600"/>
            <a:ext cx="4762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6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El objetivo</a:t>
            </a:r>
            <a:endParaRPr lang="es-ES_tradnl" sz="6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We</a:t>
            </a:r>
            <a:r>
              <a:rPr lang="es-ES_tradnl" dirty="0" smtClean="0"/>
              <a:t> are </a:t>
            </a:r>
            <a:r>
              <a:rPr lang="es-ES_tradnl" dirty="0" err="1" smtClean="0"/>
              <a:t>learning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define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“estar”.</a:t>
            </a:r>
          </a:p>
          <a:p>
            <a:endParaRPr lang="es-ES_tradnl" dirty="0"/>
          </a:p>
          <a:p>
            <a:r>
              <a:rPr lang="es-ES_tradnl" dirty="0" err="1" smtClean="0"/>
              <a:t>We</a:t>
            </a:r>
            <a:r>
              <a:rPr lang="es-ES_tradnl" dirty="0" smtClean="0"/>
              <a:t> are </a:t>
            </a:r>
            <a:r>
              <a:rPr lang="es-ES_tradnl" dirty="0" err="1" smtClean="0"/>
              <a:t>learning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/>
              <a:t> </a:t>
            </a:r>
            <a:r>
              <a:rPr lang="es-ES_tradnl" dirty="0" err="1" smtClean="0"/>
              <a:t>conjugate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“estar”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subjects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err="1" smtClean="0"/>
              <a:t>We</a:t>
            </a:r>
            <a:r>
              <a:rPr lang="es-ES_tradnl" dirty="0" smtClean="0"/>
              <a:t> are </a:t>
            </a:r>
            <a:r>
              <a:rPr lang="es-ES_tradnl" dirty="0" err="1" smtClean="0"/>
              <a:t>learning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create</a:t>
            </a:r>
            <a:r>
              <a:rPr lang="es-ES_tradnl" dirty="0" smtClean="0"/>
              <a:t> complete </a:t>
            </a:r>
            <a:r>
              <a:rPr lang="es-ES_tradnl" dirty="0" err="1" smtClean="0"/>
              <a:t>sentences</a:t>
            </a:r>
            <a:r>
              <a:rPr lang="es-ES_tradnl" dirty="0" smtClean="0"/>
              <a:t> </a:t>
            </a:r>
            <a:r>
              <a:rPr lang="es-ES_tradnl" dirty="0" err="1" smtClean="0"/>
              <a:t>using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“estar”.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28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Un repaso</a:t>
            </a:r>
            <a:endParaRPr lang="es-ES_tradnl" sz="6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a </a:t>
            </a:r>
            <a:r>
              <a:rPr lang="es-ES_tradnl" dirty="0" err="1" smtClean="0"/>
              <a:t>verb</a:t>
            </a:r>
            <a:r>
              <a:rPr lang="es-ES_tradnl" dirty="0" smtClean="0"/>
              <a:t>?</a:t>
            </a:r>
          </a:p>
          <a:p>
            <a:endParaRPr lang="es-ES_tradnl" dirty="0" smtClean="0"/>
          </a:p>
          <a:p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dirty="0" err="1" smtClean="0"/>
              <a:t>infinitive</a:t>
            </a:r>
            <a:r>
              <a:rPr lang="es-ES_tradnl" dirty="0" smtClean="0"/>
              <a:t>?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err="1" smtClean="0"/>
              <a:t>What</a:t>
            </a:r>
            <a:r>
              <a:rPr lang="es-ES_tradnl" dirty="0" smtClean="0"/>
              <a:t> do </a:t>
            </a:r>
            <a:r>
              <a:rPr lang="es-ES_tradnl" dirty="0" err="1" smtClean="0"/>
              <a:t>we</a:t>
            </a:r>
            <a:r>
              <a:rPr lang="es-ES_tradnl" dirty="0" smtClean="0"/>
              <a:t> do </a:t>
            </a:r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conjugate</a:t>
            </a:r>
            <a:r>
              <a:rPr lang="es-ES_tradnl" dirty="0" smtClean="0"/>
              <a:t> a </a:t>
            </a:r>
            <a:r>
              <a:rPr lang="es-ES_tradnl" dirty="0" err="1" smtClean="0"/>
              <a:t>verb</a:t>
            </a:r>
            <a:r>
              <a:rPr lang="es-ES_tradnl" dirty="0" smtClean="0"/>
              <a:t>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422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Un repaso</a:t>
            </a:r>
            <a:br>
              <a:rPr lang="es-ES_tradnl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</a:br>
            <a:r>
              <a:rPr lang="es-ES_tradnl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Unos ejemplos</a:t>
            </a:r>
            <a:endParaRPr lang="es-ES_tradnl" sz="6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s-ES_tradnl" dirty="0" err="1" smtClean="0"/>
              <a:t>What</a:t>
            </a:r>
            <a:r>
              <a:rPr lang="es-ES_tradnl" dirty="0" smtClean="0"/>
              <a:t> irregular </a:t>
            </a:r>
            <a:r>
              <a:rPr lang="es-ES_tradnl" dirty="0" err="1" smtClean="0"/>
              <a:t>verb</a:t>
            </a:r>
            <a:r>
              <a:rPr lang="es-ES_tradnl" dirty="0" smtClean="0"/>
              <a:t> </a:t>
            </a:r>
            <a:r>
              <a:rPr lang="es-ES_tradnl" dirty="0" err="1" smtClean="0"/>
              <a:t>have</a:t>
            </a:r>
            <a:r>
              <a:rPr lang="es-ES_tradnl" dirty="0" smtClean="0"/>
              <a:t>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learned</a:t>
            </a:r>
            <a:r>
              <a:rPr lang="es-ES_tradnl" dirty="0" smtClean="0"/>
              <a:t> </a:t>
            </a:r>
            <a:r>
              <a:rPr lang="es-ES_tradnl" dirty="0" err="1" smtClean="0"/>
              <a:t>thus</a:t>
            </a:r>
            <a:r>
              <a:rPr lang="es-ES_tradnl" dirty="0" smtClean="0"/>
              <a:t> </a:t>
            </a:r>
            <a:r>
              <a:rPr lang="es-ES_tradnl" dirty="0" err="1" smtClean="0"/>
              <a:t>far</a:t>
            </a:r>
            <a:r>
              <a:rPr lang="es-ES_tradnl" dirty="0" smtClean="0"/>
              <a:t>?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err="1"/>
              <a:t>What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an</a:t>
            </a:r>
            <a:r>
              <a:rPr lang="es-ES_tradnl" dirty="0"/>
              <a:t> –</a:t>
            </a:r>
            <a:r>
              <a:rPr lang="es-ES_tradnl" dirty="0" err="1"/>
              <a:t>ar</a:t>
            </a:r>
            <a:r>
              <a:rPr lang="es-ES_tradnl" dirty="0"/>
              <a:t> </a:t>
            </a:r>
            <a:r>
              <a:rPr lang="es-ES_tradnl" dirty="0" err="1"/>
              <a:t>verb</a:t>
            </a:r>
            <a:r>
              <a:rPr lang="es-ES_tradnl" dirty="0"/>
              <a:t>?</a:t>
            </a:r>
          </a:p>
          <a:p>
            <a:pPr lvl="1"/>
            <a:r>
              <a:rPr lang="es-ES_tradnl" dirty="0" err="1"/>
              <a:t>What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an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of </a:t>
            </a:r>
            <a:r>
              <a:rPr lang="es-ES_tradnl" dirty="0" err="1"/>
              <a:t>an</a:t>
            </a:r>
            <a:r>
              <a:rPr lang="es-ES_tradnl" dirty="0"/>
              <a:t> –</a:t>
            </a:r>
            <a:r>
              <a:rPr lang="es-ES_tradnl" dirty="0" err="1"/>
              <a:t>ar</a:t>
            </a:r>
            <a:r>
              <a:rPr lang="es-ES_tradnl" dirty="0"/>
              <a:t> </a:t>
            </a:r>
            <a:r>
              <a:rPr lang="es-ES_tradnl" dirty="0" err="1"/>
              <a:t>verb</a:t>
            </a:r>
            <a:r>
              <a:rPr lang="es-ES_tradnl" dirty="0"/>
              <a:t>?</a:t>
            </a:r>
          </a:p>
          <a:p>
            <a:pPr lvl="1"/>
            <a:r>
              <a:rPr lang="es-ES_tradnl" dirty="0" err="1"/>
              <a:t>How</a:t>
            </a:r>
            <a:r>
              <a:rPr lang="es-ES_tradnl" dirty="0"/>
              <a:t> do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conjugate</a:t>
            </a:r>
            <a:r>
              <a:rPr lang="es-ES_tradnl" dirty="0"/>
              <a:t> </a:t>
            </a:r>
            <a:r>
              <a:rPr lang="es-ES_tradnl" dirty="0" err="1"/>
              <a:t>an</a:t>
            </a:r>
            <a:r>
              <a:rPr lang="es-ES_tradnl" dirty="0"/>
              <a:t> –</a:t>
            </a:r>
            <a:r>
              <a:rPr lang="es-ES_tradnl" dirty="0" err="1"/>
              <a:t>ar</a:t>
            </a:r>
            <a:r>
              <a:rPr lang="es-ES_tradnl" dirty="0"/>
              <a:t> </a:t>
            </a:r>
            <a:r>
              <a:rPr lang="es-ES_tradnl" dirty="0" err="1"/>
              <a:t>verb</a:t>
            </a:r>
            <a:r>
              <a:rPr lang="es-ES_tradnl" dirty="0"/>
              <a:t>?</a:t>
            </a:r>
          </a:p>
          <a:p>
            <a:endParaRPr lang="es-ES_tradnl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54036"/>
              </p:ext>
            </p:extLst>
          </p:nvPr>
        </p:nvGraphicFramePr>
        <p:xfrm>
          <a:off x="914400" y="2362200"/>
          <a:ext cx="7543800" cy="228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1900"/>
                <a:gridCol w="3771900"/>
              </a:tblGrid>
              <a:tr h="357551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617416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Yo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Nosotros</a:t>
                      </a:r>
                      <a:endParaRPr lang="es-ES_tradnl" sz="3600" dirty="0"/>
                    </a:p>
                  </a:txBody>
                  <a:tcPr/>
                </a:tc>
              </a:tr>
              <a:tr h="617416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Tú 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3600" dirty="0"/>
                    </a:p>
                  </a:txBody>
                  <a:tcPr/>
                </a:tc>
              </a:tr>
              <a:tr h="617416"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Él/ella/usted</a:t>
                      </a:r>
                      <a:endParaRPr lang="es-ES_trad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600" dirty="0" smtClean="0"/>
                        <a:t>Ellos/ellas/ustedes</a:t>
                      </a:r>
                      <a:endParaRPr lang="es-ES_tradnl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92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El verbo “estar”</a:t>
            </a:r>
            <a:endParaRPr lang="es-ES_tradnl" sz="6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infinitive</a:t>
            </a:r>
            <a:r>
              <a:rPr lang="es-ES_tradnl" dirty="0" smtClean="0"/>
              <a:t> “estar” </a:t>
            </a:r>
            <a:r>
              <a:rPr lang="es-ES_tradnl" dirty="0" err="1" smtClean="0"/>
              <a:t>means</a:t>
            </a:r>
            <a:r>
              <a:rPr lang="es-ES_tradnl" dirty="0" smtClean="0"/>
              <a:t> “</a:t>
            </a:r>
            <a:r>
              <a:rPr lang="es-ES_tradnl" dirty="0" err="1" smtClean="0"/>
              <a:t>to</a:t>
            </a:r>
            <a:r>
              <a:rPr lang="es-ES_tradnl" dirty="0" smtClean="0"/>
              <a:t> be” in English.</a:t>
            </a:r>
          </a:p>
          <a:p>
            <a:endParaRPr lang="es-ES_tradnl" dirty="0"/>
          </a:p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conjugations</a:t>
            </a:r>
            <a:r>
              <a:rPr lang="es-ES_tradnl" dirty="0" smtClean="0"/>
              <a:t> are as </a:t>
            </a:r>
            <a:r>
              <a:rPr lang="es-ES_tradnl" dirty="0" err="1" smtClean="0"/>
              <a:t>follows</a:t>
            </a:r>
            <a:r>
              <a:rPr lang="es-ES_tradnl" dirty="0" smtClean="0"/>
              <a:t>:</a:t>
            </a:r>
            <a:endParaRPr lang="es-ES_trad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06754"/>
              </p:ext>
            </p:extLst>
          </p:nvPr>
        </p:nvGraphicFramePr>
        <p:xfrm>
          <a:off x="228600" y="3886200"/>
          <a:ext cx="8686800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43400"/>
                <a:gridCol w="4343400"/>
              </a:tblGrid>
              <a:tr h="610857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619341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Yo estoy 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Nosotros estamos</a:t>
                      </a:r>
                      <a:endParaRPr lang="es-ES_tradnl" sz="3200" dirty="0"/>
                    </a:p>
                  </a:txBody>
                  <a:tcPr/>
                </a:tc>
              </a:tr>
              <a:tr h="619341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Tú estás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3200"/>
                    </a:p>
                  </a:txBody>
                  <a:tcPr/>
                </a:tc>
              </a:tr>
              <a:tr h="619341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Él/ella/usted está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Ellos/ellas/ustedes</a:t>
                      </a:r>
                      <a:r>
                        <a:rPr lang="es-ES_tradnl" sz="3200" baseline="0" dirty="0" smtClean="0"/>
                        <a:t> están </a:t>
                      </a:r>
                      <a:endParaRPr lang="es-ES_tradnl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4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Huh</a:t>
            </a:r>
            <a:r>
              <a:rPr lang="es-ES_tradnl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?!</a:t>
            </a:r>
            <a:endParaRPr lang="es-ES_tradnl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703549">
            <a:off x="-436815" y="630275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s-ES_tradnl" sz="4400" dirty="0" smtClean="0"/>
              <a:t>Ser- </a:t>
            </a:r>
            <a:r>
              <a:rPr lang="es-ES_tradnl" sz="4400" dirty="0" err="1" smtClean="0"/>
              <a:t>to</a:t>
            </a:r>
            <a:r>
              <a:rPr lang="es-ES_tradnl" sz="4400" dirty="0" smtClean="0"/>
              <a:t> be</a:t>
            </a:r>
            <a:endParaRPr lang="es-ES_tradnl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2600"/>
            <a:ext cx="4040188" cy="4683125"/>
          </a:xfrm>
        </p:spPr>
        <p:txBody>
          <a:bodyPr>
            <a:noAutofit/>
          </a:bodyPr>
          <a:lstStyle/>
          <a:p>
            <a:r>
              <a:rPr lang="es-ES_tradnl" sz="2800" dirty="0" smtClean="0"/>
              <a:t>Yo soy</a:t>
            </a:r>
          </a:p>
          <a:p>
            <a:r>
              <a:rPr lang="es-ES_tradnl" sz="2800" dirty="0" smtClean="0"/>
              <a:t>Tú eres</a:t>
            </a:r>
          </a:p>
          <a:p>
            <a:r>
              <a:rPr lang="es-ES_tradnl" sz="2800" dirty="0" smtClean="0"/>
              <a:t>Él es</a:t>
            </a:r>
          </a:p>
          <a:p>
            <a:r>
              <a:rPr lang="es-ES_tradnl" sz="2800" dirty="0" smtClean="0"/>
              <a:t>Ella es</a:t>
            </a:r>
          </a:p>
          <a:p>
            <a:r>
              <a:rPr lang="es-ES_tradnl" sz="2800" dirty="0" smtClean="0"/>
              <a:t>Usted es</a:t>
            </a:r>
          </a:p>
          <a:p>
            <a:r>
              <a:rPr lang="es-ES_tradnl" sz="2800" dirty="0" smtClean="0"/>
              <a:t>Nosotros somos</a:t>
            </a:r>
          </a:p>
          <a:p>
            <a:r>
              <a:rPr lang="es-ES_tradnl" sz="2800" dirty="0" smtClean="0"/>
              <a:t>Nosotras somos</a:t>
            </a:r>
          </a:p>
          <a:p>
            <a:r>
              <a:rPr lang="es-ES_tradnl" sz="2800" dirty="0" smtClean="0"/>
              <a:t>Ellos son</a:t>
            </a:r>
          </a:p>
          <a:p>
            <a:r>
              <a:rPr lang="es-ES_tradnl" sz="2800" dirty="0" smtClean="0"/>
              <a:t>Ellas son</a:t>
            </a:r>
          </a:p>
          <a:p>
            <a:r>
              <a:rPr lang="es-ES_tradnl" sz="2800" dirty="0" smtClean="0"/>
              <a:t>Ustedes son</a:t>
            </a:r>
            <a:endParaRPr lang="es-ES_tradnl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46437">
            <a:off x="5175260" y="74289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s-ES_tradnl" sz="4400" dirty="0" smtClean="0"/>
              <a:t>Estar- </a:t>
            </a:r>
            <a:r>
              <a:rPr lang="es-ES_tradnl" sz="4400" dirty="0" err="1" smtClean="0"/>
              <a:t>to</a:t>
            </a:r>
            <a:r>
              <a:rPr lang="es-ES_tradnl" sz="4400" dirty="0" smtClean="0"/>
              <a:t> be</a:t>
            </a:r>
            <a:endParaRPr lang="es-ES_tradnl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4683125"/>
          </a:xfrm>
        </p:spPr>
        <p:txBody>
          <a:bodyPr>
            <a:noAutofit/>
          </a:bodyPr>
          <a:lstStyle/>
          <a:p>
            <a:r>
              <a:rPr lang="es-ES_tradnl" sz="2800" dirty="0" smtClean="0"/>
              <a:t>Yo estoy</a:t>
            </a:r>
          </a:p>
          <a:p>
            <a:r>
              <a:rPr lang="es-ES_tradnl" sz="2800" dirty="0" smtClean="0"/>
              <a:t>Tú estás</a:t>
            </a:r>
          </a:p>
          <a:p>
            <a:r>
              <a:rPr lang="es-ES_tradnl" sz="2800" dirty="0" smtClean="0"/>
              <a:t>Él está</a:t>
            </a:r>
          </a:p>
          <a:p>
            <a:r>
              <a:rPr lang="es-ES_tradnl" sz="2800" dirty="0" smtClean="0"/>
              <a:t>Ella está</a:t>
            </a:r>
          </a:p>
          <a:p>
            <a:r>
              <a:rPr lang="es-ES_tradnl" sz="2800" dirty="0" smtClean="0"/>
              <a:t>Usted está</a:t>
            </a:r>
          </a:p>
          <a:p>
            <a:r>
              <a:rPr lang="es-ES_tradnl" sz="2800" dirty="0" smtClean="0"/>
              <a:t>Nosotros estamos</a:t>
            </a:r>
          </a:p>
          <a:p>
            <a:r>
              <a:rPr lang="es-ES_tradnl" sz="2800" dirty="0" smtClean="0"/>
              <a:t>Nosotras estamos</a:t>
            </a:r>
          </a:p>
          <a:p>
            <a:r>
              <a:rPr lang="es-ES_tradnl" sz="2800" dirty="0" smtClean="0"/>
              <a:t>Ellos están</a:t>
            </a:r>
          </a:p>
          <a:p>
            <a:r>
              <a:rPr lang="es-ES_tradnl" sz="2800" dirty="0" smtClean="0"/>
              <a:t>Ellas están</a:t>
            </a:r>
          </a:p>
          <a:p>
            <a:r>
              <a:rPr lang="es-ES_tradnl" sz="2800" dirty="0" smtClean="0"/>
              <a:t>Ustedes están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9731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La diferencia</a:t>
            </a:r>
            <a:endParaRPr lang="es-ES_tradnl" sz="6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SER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2800" dirty="0" err="1" smtClean="0">
                <a:solidFill>
                  <a:schemeClr val="accent4">
                    <a:lumMod val="75000"/>
                  </a:schemeClr>
                </a:solidFill>
              </a:rPr>
              <a:t>Physical</a:t>
            </a:r>
            <a:r>
              <a:rPr lang="es-ES_tradnl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_tradnl" sz="2800" dirty="0" err="1" smtClean="0">
                <a:solidFill>
                  <a:schemeClr val="accent4">
                    <a:lumMod val="75000"/>
                  </a:schemeClr>
                </a:solidFill>
              </a:rPr>
              <a:t>descriptions</a:t>
            </a:r>
            <a:endParaRPr lang="es-ES_tradnl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s-ES_tradnl" sz="2800" dirty="0" smtClean="0"/>
              <a:t>Yo </a:t>
            </a:r>
            <a:r>
              <a:rPr lang="es-ES_tradnl" sz="2800" u="sng" dirty="0" smtClean="0"/>
              <a:t>soy</a:t>
            </a:r>
            <a:r>
              <a:rPr lang="es-ES_tradnl" sz="2800" dirty="0" smtClean="0"/>
              <a:t> alta.</a:t>
            </a:r>
          </a:p>
          <a:p>
            <a:pPr lvl="1"/>
            <a:r>
              <a:rPr lang="es-ES_tradnl" sz="2800" dirty="0" smtClean="0"/>
              <a:t>Tú </a:t>
            </a:r>
            <a:r>
              <a:rPr lang="es-ES_tradnl" sz="2800" u="sng" dirty="0" smtClean="0"/>
              <a:t>eres</a:t>
            </a:r>
            <a:r>
              <a:rPr lang="es-ES_tradnl" sz="2800" dirty="0" smtClean="0"/>
              <a:t> moreno.</a:t>
            </a:r>
          </a:p>
          <a:p>
            <a:r>
              <a:rPr lang="es-ES_tradnl" sz="2800" dirty="0" err="1" smtClean="0">
                <a:solidFill>
                  <a:schemeClr val="accent6">
                    <a:lumMod val="75000"/>
                  </a:schemeClr>
                </a:solidFill>
              </a:rPr>
              <a:t>Personality</a:t>
            </a:r>
            <a:r>
              <a:rPr lang="es-ES_tradnl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800" dirty="0" err="1" smtClean="0">
                <a:solidFill>
                  <a:schemeClr val="accent6">
                    <a:lumMod val="75000"/>
                  </a:schemeClr>
                </a:solidFill>
              </a:rPr>
              <a:t>descriptions</a:t>
            </a:r>
            <a:endParaRPr lang="es-ES_tradnl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s-ES_tradnl" sz="2800" dirty="0" smtClean="0"/>
              <a:t>Ella </a:t>
            </a:r>
            <a:r>
              <a:rPr lang="es-ES_tradnl" sz="2800" u="sng" dirty="0" smtClean="0"/>
              <a:t>es</a:t>
            </a:r>
            <a:r>
              <a:rPr lang="es-ES_tradnl" sz="2800" dirty="0" smtClean="0"/>
              <a:t> perezosa.</a:t>
            </a:r>
          </a:p>
          <a:p>
            <a:pPr lvl="1"/>
            <a:r>
              <a:rPr lang="es-ES_tradnl" sz="2800" dirty="0" smtClean="0"/>
              <a:t>Nosotros </a:t>
            </a:r>
            <a:r>
              <a:rPr lang="es-ES_tradnl" sz="2800" u="sng" dirty="0" smtClean="0"/>
              <a:t>somos </a:t>
            </a:r>
            <a:r>
              <a:rPr lang="es-ES_tradnl" sz="2800" dirty="0" smtClean="0"/>
              <a:t>serios.</a:t>
            </a:r>
            <a:endParaRPr lang="es-ES_tradnl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dirty="0" smtClean="0"/>
              <a:t>ESTAR</a:t>
            </a:r>
            <a:endParaRPr lang="es-ES_trad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_tradnl" sz="2800" dirty="0" err="1" smtClean="0">
                <a:solidFill>
                  <a:srgbClr val="00B0F0"/>
                </a:solidFill>
              </a:rPr>
              <a:t>Emotions</a:t>
            </a:r>
            <a:endParaRPr lang="es-ES_tradnl" sz="2800" dirty="0" smtClean="0">
              <a:solidFill>
                <a:srgbClr val="00B0F0"/>
              </a:solidFill>
            </a:endParaRPr>
          </a:p>
          <a:p>
            <a:pPr lvl="1"/>
            <a:r>
              <a:rPr lang="es-ES_tradnl" sz="2800" dirty="0" smtClean="0"/>
              <a:t>Yo </a:t>
            </a:r>
            <a:r>
              <a:rPr lang="es-ES_tradnl" sz="2800" u="sng" dirty="0" smtClean="0"/>
              <a:t>estoy</a:t>
            </a:r>
            <a:r>
              <a:rPr lang="es-ES_tradnl" sz="2800" dirty="0" smtClean="0"/>
              <a:t> bien.</a:t>
            </a:r>
          </a:p>
          <a:p>
            <a:pPr lvl="1"/>
            <a:r>
              <a:rPr lang="es-ES_tradnl" sz="2800" dirty="0" smtClean="0"/>
              <a:t>Él </a:t>
            </a:r>
            <a:r>
              <a:rPr lang="es-ES_tradnl" sz="2800" u="sng" dirty="0" smtClean="0"/>
              <a:t>está</a:t>
            </a:r>
            <a:r>
              <a:rPr lang="es-ES_tradnl" sz="2800" dirty="0" smtClean="0"/>
              <a:t> alegre.</a:t>
            </a:r>
          </a:p>
          <a:p>
            <a:r>
              <a:rPr lang="es-ES_tradnl" sz="2800" dirty="0" err="1" smtClean="0">
                <a:solidFill>
                  <a:schemeClr val="accent2"/>
                </a:solidFill>
              </a:rPr>
              <a:t>Locations</a:t>
            </a:r>
            <a:endParaRPr lang="es-ES_tradnl" sz="2800" dirty="0" smtClean="0">
              <a:solidFill>
                <a:schemeClr val="accent2"/>
              </a:solidFill>
            </a:endParaRPr>
          </a:p>
          <a:p>
            <a:pPr lvl="1"/>
            <a:r>
              <a:rPr lang="es-ES_tradnl" sz="2800" dirty="0" smtClean="0"/>
              <a:t>Nosotros </a:t>
            </a:r>
            <a:r>
              <a:rPr lang="es-ES_tradnl" sz="2800" u="sng" dirty="0" smtClean="0"/>
              <a:t>estamos</a:t>
            </a:r>
            <a:r>
              <a:rPr lang="es-ES_tradnl" sz="2800" dirty="0" smtClean="0"/>
              <a:t> en la clase de español.</a:t>
            </a:r>
          </a:p>
          <a:p>
            <a:pPr lvl="1"/>
            <a:r>
              <a:rPr lang="es-ES_tradnl" sz="2800" dirty="0" smtClean="0"/>
              <a:t>Ellos </a:t>
            </a:r>
            <a:r>
              <a:rPr lang="es-ES_tradnl" sz="2800" u="sng" dirty="0" smtClean="0"/>
              <a:t>están</a:t>
            </a:r>
            <a:r>
              <a:rPr lang="es-ES_tradnl" sz="2800" dirty="0" smtClean="0"/>
              <a:t> en la escuela secundaria.</a:t>
            </a:r>
          </a:p>
        </p:txBody>
      </p:sp>
    </p:spTree>
    <p:extLst>
      <p:ext uri="{BB962C8B-B14F-4D97-AF65-F5344CB8AC3E}">
        <p14:creationId xmlns:p14="http://schemas.microsoft.com/office/powerpoint/2010/main" val="34118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444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Para hacer ahora</vt:lpstr>
      <vt:lpstr>Hoy es el 11 de febrero.</vt:lpstr>
      <vt:lpstr>La cita del día</vt:lpstr>
      <vt:lpstr>El objetivo</vt:lpstr>
      <vt:lpstr>Un repaso</vt:lpstr>
      <vt:lpstr>Un repaso Unos ejemplos</vt:lpstr>
      <vt:lpstr>El verbo “estar”</vt:lpstr>
      <vt:lpstr>Huh?!</vt:lpstr>
      <vt:lpstr>La diferencia</vt:lpstr>
      <vt:lpstr>El verbo “estar”</vt:lpstr>
      <vt:lpstr>Una actividad en parejas Green cup up- working Red cup up- finished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11 de febrero.</dc:title>
  <dc:creator>Wendy</dc:creator>
  <cp:lastModifiedBy>Wendy</cp:lastModifiedBy>
  <cp:revision>10</cp:revision>
  <dcterms:created xsi:type="dcterms:W3CDTF">2013-02-05T01:29:28Z</dcterms:created>
  <dcterms:modified xsi:type="dcterms:W3CDTF">2013-02-11T02:12:02Z</dcterms:modified>
</cp:coreProperties>
</file>