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13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870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337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399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762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403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57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55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051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034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95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3341-2BA3-4F5A-81F6-947533B81CFD}" type="datetimeFigureOut">
              <a:rPr lang="es-ES_tradnl" smtClean="0"/>
              <a:t>19/02/2013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F17BD-CAAC-4305-AEDA-9CFDB161A77F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709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Para hacer ahora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1)  Nosotros (hablar) __________________ en la clase de álgebra. 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2)  Ella (estudiar) _______________ mucho.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3)  Yo (caminar) ________________ con mi amiga.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4)  Ustedes (estar) ________________ en la escuela primaria. 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 smtClean="0"/>
              <a:t>5)  Tú (estar) _______________ en el carro.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186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Más práctica</a:t>
            </a:r>
            <a:b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Traduzcan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1)  Nosotros vamos a la clase de geografía. </a:t>
            </a:r>
          </a:p>
          <a:p>
            <a:endParaRPr lang="es-ES_tradnl" dirty="0"/>
          </a:p>
          <a:p>
            <a:r>
              <a:rPr lang="es-ES_tradnl" dirty="0" smtClean="0"/>
              <a:t>2)  Ella va a la escuela primaria.</a:t>
            </a:r>
          </a:p>
          <a:p>
            <a:endParaRPr lang="es-ES_tradnl" dirty="0"/>
          </a:p>
          <a:p>
            <a:r>
              <a:rPr lang="es-ES_tradnl" dirty="0" smtClean="0"/>
              <a:t>3)  Tú vas a la tienda de ropa.</a:t>
            </a:r>
          </a:p>
          <a:p>
            <a:endParaRPr lang="es-ES_tradnl" dirty="0"/>
          </a:p>
          <a:p>
            <a:r>
              <a:rPr lang="es-ES_tradnl" dirty="0" smtClean="0"/>
              <a:t>4)  Vosotros vais a la biblioteca.</a:t>
            </a:r>
          </a:p>
          <a:p>
            <a:endParaRPr lang="es-ES_tradnl" dirty="0"/>
          </a:p>
          <a:p>
            <a:r>
              <a:rPr lang="es-ES_tradnl" dirty="0" smtClean="0"/>
              <a:t>5)  Yo voy a la clase de alemán.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00722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Cuidado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preposition</a:t>
            </a:r>
            <a:r>
              <a:rPr lang="es-ES_tradnl" dirty="0" smtClean="0"/>
              <a:t> “a” </a:t>
            </a:r>
            <a:r>
              <a:rPr lang="es-ES_tradnl" dirty="0" err="1" smtClean="0"/>
              <a:t>means</a:t>
            </a:r>
            <a:r>
              <a:rPr lang="es-ES_tradnl" dirty="0" smtClean="0"/>
              <a:t> “</a:t>
            </a:r>
            <a:r>
              <a:rPr lang="es-ES_tradnl" dirty="0" err="1" smtClean="0"/>
              <a:t>to</a:t>
            </a:r>
            <a:r>
              <a:rPr lang="es-ES_tradnl" dirty="0" smtClean="0"/>
              <a:t>” </a:t>
            </a:r>
            <a:r>
              <a:rPr lang="es-ES_tradnl" dirty="0" err="1" smtClean="0"/>
              <a:t>or</a:t>
            </a:r>
            <a:r>
              <a:rPr lang="es-ES_tradnl" dirty="0" smtClean="0"/>
              <a:t> “</a:t>
            </a:r>
            <a:r>
              <a:rPr lang="es-ES_tradnl" dirty="0" err="1" smtClean="0"/>
              <a:t>toward</a:t>
            </a:r>
            <a:r>
              <a:rPr lang="es-ES_tradnl" dirty="0" smtClean="0"/>
              <a:t>”.  “A” </a:t>
            </a:r>
            <a:r>
              <a:rPr lang="es-ES_tradnl" dirty="0" err="1" smtClean="0"/>
              <a:t>contracts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article</a:t>
            </a:r>
            <a:r>
              <a:rPr lang="es-ES_tradnl" dirty="0" smtClean="0"/>
              <a:t> “el”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form</a:t>
            </a:r>
            <a:r>
              <a:rPr lang="es-ES_tradnl" dirty="0" smtClean="0"/>
              <a:t> </a:t>
            </a:r>
            <a:r>
              <a:rPr lang="es-ES_tradnl" dirty="0" err="1" smtClean="0"/>
              <a:t>one</a:t>
            </a:r>
            <a:r>
              <a:rPr lang="es-ES_tradnl" dirty="0" smtClean="0"/>
              <a:t> </a:t>
            </a:r>
            <a:r>
              <a:rPr lang="es-ES_tradnl" dirty="0" err="1" smtClean="0"/>
              <a:t>word</a:t>
            </a:r>
            <a:r>
              <a:rPr lang="es-ES_tradnl" dirty="0" smtClean="0"/>
              <a:t>: “al”. 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preposition</a:t>
            </a:r>
            <a:r>
              <a:rPr lang="es-ES_tradnl" dirty="0" smtClean="0"/>
              <a:t> “a” </a:t>
            </a:r>
            <a:r>
              <a:rPr lang="es-ES_tradnl" dirty="0" err="1" smtClean="0"/>
              <a:t>does</a:t>
            </a:r>
            <a:r>
              <a:rPr lang="es-ES_tradnl" dirty="0" smtClean="0"/>
              <a:t> </a:t>
            </a:r>
            <a:r>
              <a:rPr lang="es-ES_tradnl" dirty="0" err="1" smtClean="0"/>
              <a:t>not</a:t>
            </a:r>
            <a:r>
              <a:rPr lang="es-ES_tradnl" dirty="0" smtClean="0"/>
              <a:t> </a:t>
            </a:r>
            <a:r>
              <a:rPr lang="es-ES_tradnl" dirty="0" err="1" smtClean="0"/>
              <a:t>change</a:t>
            </a:r>
            <a:r>
              <a:rPr lang="es-ES_tradnl" dirty="0" smtClean="0"/>
              <a:t> </a:t>
            </a:r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used</a:t>
            </a:r>
            <a:r>
              <a:rPr lang="es-ES_tradnl" dirty="0" smtClean="0"/>
              <a:t>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articles</a:t>
            </a:r>
            <a:r>
              <a:rPr lang="es-ES_tradnl" dirty="0" smtClean="0"/>
              <a:t> “la”, “las”, and “los”.</a:t>
            </a:r>
          </a:p>
          <a:p>
            <a:endParaRPr lang="es-ES_tradnl" dirty="0"/>
          </a:p>
          <a:p>
            <a:r>
              <a:rPr lang="es-ES_tradnl" dirty="0" smtClean="0"/>
              <a:t>Por ejemplo:</a:t>
            </a:r>
          </a:p>
          <a:p>
            <a:pPr lvl="1"/>
            <a:r>
              <a:rPr lang="es-ES_tradnl" dirty="0" smtClean="0"/>
              <a:t>Yo voy </a:t>
            </a:r>
            <a:r>
              <a:rPr lang="es-ES_tradnl" b="1" dirty="0" smtClean="0">
                <a:solidFill>
                  <a:srgbClr val="FFFF00"/>
                </a:solidFill>
              </a:rPr>
              <a:t>a la </a:t>
            </a:r>
            <a:r>
              <a:rPr lang="es-ES_tradnl" dirty="0" smtClean="0"/>
              <a:t>clase de historia.</a:t>
            </a:r>
          </a:p>
          <a:p>
            <a:pPr lvl="1"/>
            <a:r>
              <a:rPr lang="es-ES_tradnl" dirty="0" smtClean="0"/>
              <a:t>Yo voy </a:t>
            </a:r>
            <a:r>
              <a:rPr lang="es-ES_tradnl" b="1" dirty="0" smtClean="0">
                <a:solidFill>
                  <a:srgbClr val="FFFF00"/>
                </a:solidFill>
              </a:rPr>
              <a:t>al</a:t>
            </a:r>
            <a:r>
              <a:rPr lang="es-ES_tradnl" dirty="0" smtClean="0"/>
              <a:t> supermercado.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7975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Te toca a ti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s-ES_tradnl" dirty="0" smtClean="0"/>
              <a:t>1)  I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train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2) 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math</a:t>
            </a:r>
            <a:r>
              <a:rPr lang="es-ES_tradnl" dirty="0" smtClean="0"/>
              <a:t> </a:t>
            </a:r>
            <a:r>
              <a:rPr lang="es-ES_tradnl" dirty="0" err="1" smtClean="0"/>
              <a:t>class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3)  </a:t>
            </a:r>
            <a:r>
              <a:rPr lang="es-ES_tradnl" dirty="0" err="1" smtClean="0"/>
              <a:t>She</a:t>
            </a:r>
            <a:r>
              <a:rPr lang="es-ES_tradnl" dirty="0" smtClean="0"/>
              <a:t> </a:t>
            </a:r>
            <a:r>
              <a:rPr lang="es-ES_tradnl" dirty="0" err="1" smtClean="0"/>
              <a:t>goes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park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4)  </a:t>
            </a:r>
            <a:r>
              <a:rPr lang="es-ES_tradnl" dirty="0" err="1" smtClean="0"/>
              <a:t>They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high</a:t>
            </a:r>
            <a:r>
              <a:rPr lang="es-ES_tradnl" dirty="0" smtClean="0"/>
              <a:t> </a:t>
            </a:r>
            <a:r>
              <a:rPr lang="es-ES_tradnl" dirty="0" err="1" smtClean="0"/>
              <a:t>school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smtClean="0"/>
              <a:t>5)  </a:t>
            </a:r>
            <a:r>
              <a:rPr lang="es-ES_tradnl" dirty="0" err="1" smtClean="0"/>
              <a:t>You</a:t>
            </a:r>
            <a:r>
              <a:rPr lang="es-ES_tradnl" dirty="0" smtClean="0"/>
              <a:t> (singular, informal) </a:t>
            </a:r>
            <a:r>
              <a:rPr lang="es-ES_tradnl" dirty="0" err="1" smtClean="0"/>
              <a:t>go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bathroom</a:t>
            </a:r>
            <a:r>
              <a:rPr lang="es-ES_tradnl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6" y="2209800"/>
            <a:ext cx="2485644" cy="2430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28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Hoy es el 20 de febrero.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6400"/>
            <a:ext cx="6019800" cy="451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34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La cita del día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2400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88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El objetivo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5400" dirty="0" err="1" smtClean="0"/>
              <a:t>We</a:t>
            </a:r>
            <a:r>
              <a:rPr lang="es-ES_tradnl" sz="5400" dirty="0" smtClean="0"/>
              <a:t> are </a:t>
            </a:r>
            <a:r>
              <a:rPr lang="es-ES_tradnl" sz="5400" dirty="0" err="1" smtClean="0"/>
              <a:t>learning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to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conjugate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the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verb</a:t>
            </a:r>
            <a:r>
              <a:rPr lang="es-ES_tradnl" sz="5400" dirty="0" smtClean="0"/>
              <a:t> “ir” </a:t>
            </a:r>
            <a:r>
              <a:rPr lang="es-ES_tradnl" sz="5400" dirty="0" err="1" smtClean="0"/>
              <a:t>for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all</a:t>
            </a:r>
            <a:r>
              <a:rPr lang="es-ES_tradnl" sz="5400" dirty="0" smtClean="0"/>
              <a:t> </a:t>
            </a:r>
            <a:r>
              <a:rPr lang="es-ES_tradnl" sz="5400" dirty="0" err="1" smtClean="0"/>
              <a:t>subjects</a:t>
            </a:r>
            <a:r>
              <a:rPr lang="es-ES_tradnl" sz="5400" dirty="0" smtClean="0"/>
              <a:t>.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31162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Un repaso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El verbo “ir”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“ir” </a:t>
            </a:r>
            <a:r>
              <a:rPr lang="es-ES_tradnl" dirty="0" err="1" smtClean="0"/>
              <a:t>means</a:t>
            </a:r>
            <a:r>
              <a:rPr lang="es-ES_tradnl" dirty="0" smtClean="0"/>
              <a:t> “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dirty="0" smtClean="0"/>
              <a:t>” in </a:t>
            </a:r>
            <a:r>
              <a:rPr lang="es-ES_tradnl" dirty="0" err="1" smtClean="0"/>
              <a:t>Spanish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When</a:t>
            </a:r>
            <a:r>
              <a:rPr lang="es-ES_tradnl" dirty="0" smtClean="0"/>
              <a:t> </a:t>
            </a:r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conjugate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, </a:t>
            </a:r>
            <a:r>
              <a:rPr lang="es-ES_tradnl" dirty="0" err="1" smtClean="0"/>
              <a:t>it</a:t>
            </a:r>
            <a:r>
              <a:rPr lang="es-ES_tradnl" dirty="0" smtClean="0"/>
              <a:t> </a:t>
            </a:r>
            <a:r>
              <a:rPr lang="es-ES_tradnl" dirty="0" err="1" smtClean="0"/>
              <a:t>means</a:t>
            </a:r>
            <a:r>
              <a:rPr lang="es-ES_tradnl" dirty="0" smtClean="0"/>
              <a:t>: I </a:t>
            </a:r>
            <a:r>
              <a:rPr lang="es-ES_tradnl" dirty="0" err="1" smtClean="0"/>
              <a:t>go</a:t>
            </a:r>
            <a:r>
              <a:rPr lang="es-ES_tradnl" dirty="0" smtClean="0"/>
              <a:t>,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go</a:t>
            </a:r>
            <a:r>
              <a:rPr lang="es-ES_tradnl" dirty="0" smtClean="0"/>
              <a:t>, he/</a:t>
            </a:r>
            <a:r>
              <a:rPr lang="es-ES_tradnl" dirty="0" err="1" smtClean="0"/>
              <a:t>she</a:t>
            </a:r>
            <a:r>
              <a:rPr lang="es-ES_tradnl" dirty="0" smtClean="0"/>
              <a:t> </a:t>
            </a:r>
            <a:r>
              <a:rPr lang="es-ES_tradnl" dirty="0" err="1" smtClean="0"/>
              <a:t>goes</a:t>
            </a:r>
            <a:r>
              <a:rPr lang="es-ES_tradnl" dirty="0" smtClean="0"/>
              <a:t>, etc.</a:t>
            </a:r>
          </a:p>
          <a:p>
            <a:endParaRPr lang="es-ES_tradnl" dirty="0"/>
          </a:p>
          <a:p>
            <a:r>
              <a:rPr lang="es-ES_tradnl" dirty="0" err="1" smtClean="0"/>
              <a:t>Let’s</a:t>
            </a:r>
            <a:r>
              <a:rPr lang="es-ES_tradnl" dirty="0" smtClean="0"/>
              <a:t> </a:t>
            </a:r>
            <a:r>
              <a:rPr lang="es-ES_tradnl" dirty="0" err="1" smtClean="0"/>
              <a:t>take</a:t>
            </a:r>
            <a:r>
              <a:rPr lang="es-ES_tradnl" dirty="0" smtClean="0"/>
              <a:t> a look at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conjugation</a:t>
            </a:r>
            <a:r>
              <a:rPr lang="es-ES_tradnl" dirty="0" smtClean="0"/>
              <a:t> of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verb</a:t>
            </a:r>
            <a:r>
              <a:rPr lang="es-ES_tradnl" dirty="0" smtClean="0"/>
              <a:t> “ir”…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06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El verbo “ir”</a:t>
            </a:r>
            <a:endParaRPr lang="es-ES_tradnl" sz="6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03339"/>
              </p:ext>
            </p:extLst>
          </p:nvPr>
        </p:nvGraphicFramePr>
        <p:xfrm>
          <a:off x="457200" y="1600200"/>
          <a:ext cx="8229600" cy="39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960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Yo voy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Nosotros vamos</a:t>
                      </a:r>
                      <a:endParaRPr lang="es-ES_tradnl" sz="3200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Tú vas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Vosotros vais</a:t>
                      </a:r>
                      <a:endParaRPr lang="es-ES_tradnl" sz="3200" dirty="0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Él/ella/usted va</a:t>
                      </a:r>
                      <a:endParaRPr lang="es-ES_trad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3200" dirty="0" smtClean="0"/>
                        <a:t>Ellos/ellas/ustedes van</a:t>
                      </a:r>
                      <a:endParaRPr lang="es-ES_tradnl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70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Una oración completa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sz="4400" dirty="0" err="1" smtClean="0">
                <a:solidFill>
                  <a:schemeClr val="accent6"/>
                </a:solidFill>
              </a:rPr>
              <a:t>Subject</a:t>
            </a:r>
            <a:r>
              <a:rPr lang="es-ES_tradnl" sz="4400" dirty="0" smtClean="0"/>
              <a:t> + </a:t>
            </a:r>
            <a:r>
              <a:rPr lang="es-ES_tradnl" sz="4400" dirty="0" smtClean="0">
                <a:solidFill>
                  <a:srgbClr val="FFFF00"/>
                </a:solidFill>
              </a:rPr>
              <a:t>ir</a:t>
            </a:r>
            <a:r>
              <a:rPr lang="es-ES_tradnl" sz="4400" dirty="0" smtClean="0"/>
              <a:t> + </a:t>
            </a:r>
            <a:r>
              <a:rPr lang="es-ES_tradnl" sz="4400" dirty="0" smtClean="0">
                <a:solidFill>
                  <a:srgbClr val="7030A0"/>
                </a:solidFill>
              </a:rPr>
              <a:t>a</a:t>
            </a:r>
            <a:r>
              <a:rPr lang="es-ES_tradnl" sz="4400" dirty="0" smtClean="0"/>
              <a:t> + </a:t>
            </a:r>
            <a:r>
              <a:rPr lang="es-ES_tradnl" sz="4400" dirty="0" err="1" smtClean="0">
                <a:solidFill>
                  <a:schemeClr val="accent3">
                    <a:lumMod val="75000"/>
                  </a:schemeClr>
                </a:solidFill>
              </a:rPr>
              <a:t>destination</a:t>
            </a:r>
            <a:endParaRPr lang="es-ES_tradnl" sz="44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ES_tradnl" sz="4400" dirty="0"/>
          </a:p>
          <a:p>
            <a:r>
              <a:rPr lang="es-ES_tradnl" sz="4400" dirty="0" smtClean="0"/>
              <a:t>Unos ejemplos:</a:t>
            </a:r>
          </a:p>
          <a:p>
            <a:pPr lvl="1"/>
            <a:r>
              <a:rPr lang="es-ES_tradnl" sz="4000" dirty="0" smtClean="0">
                <a:solidFill>
                  <a:schemeClr val="accent6"/>
                </a:solidFill>
              </a:rPr>
              <a:t>Yo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rgbClr val="FFFF00"/>
                </a:solidFill>
              </a:rPr>
              <a:t>voy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rgbClr val="7030A0"/>
                </a:solidFill>
              </a:rPr>
              <a:t>a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</a:rPr>
              <a:t>la escuela</a:t>
            </a:r>
            <a:r>
              <a:rPr lang="es-ES_tradnl" sz="4000" dirty="0" smtClean="0"/>
              <a:t>.</a:t>
            </a:r>
          </a:p>
          <a:p>
            <a:pPr lvl="1"/>
            <a:r>
              <a:rPr lang="es-ES_tradnl" sz="4000" dirty="0" smtClean="0">
                <a:solidFill>
                  <a:schemeClr val="accent6"/>
                </a:solidFill>
              </a:rPr>
              <a:t>Ella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rgbClr val="FFFF00"/>
                </a:solidFill>
              </a:rPr>
              <a:t>va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rgbClr val="7030A0"/>
                </a:solidFill>
              </a:rPr>
              <a:t>a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</a:rPr>
              <a:t>la tienda</a:t>
            </a:r>
            <a:r>
              <a:rPr lang="es-ES_tradnl" sz="4000" dirty="0" smtClean="0"/>
              <a:t>.</a:t>
            </a:r>
          </a:p>
          <a:p>
            <a:pPr lvl="1"/>
            <a:r>
              <a:rPr lang="es-ES_tradnl" sz="4000" dirty="0" smtClean="0">
                <a:solidFill>
                  <a:schemeClr val="accent6"/>
                </a:solidFill>
              </a:rPr>
              <a:t>Nosotros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rgbClr val="FFFF00"/>
                </a:solidFill>
              </a:rPr>
              <a:t>vamos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rgbClr val="7030A0"/>
                </a:solidFill>
              </a:rPr>
              <a:t>a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chemeClr val="accent3">
                    <a:lumMod val="75000"/>
                  </a:schemeClr>
                </a:solidFill>
              </a:rPr>
              <a:t>la clase de español</a:t>
            </a:r>
            <a:r>
              <a:rPr lang="es-ES_tradnl" sz="4000" dirty="0" smtClean="0"/>
              <a:t>.</a:t>
            </a:r>
            <a:endParaRPr lang="es-ES_tradnl" sz="4000" dirty="0"/>
          </a:p>
        </p:txBody>
      </p:sp>
    </p:spTree>
    <p:extLst>
      <p:ext uri="{BB962C8B-B14F-4D97-AF65-F5344CB8AC3E}">
        <p14:creationId xmlns:p14="http://schemas.microsoft.com/office/powerpoint/2010/main" val="360596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latin typeface="Arabic Typesetting" pitchFamily="66" charset="-78"/>
                <a:cs typeface="Arabic Typesetting" pitchFamily="66" charset="-78"/>
              </a:rPr>
              <a:t>Completen</a:t>
            </a:r>
            <a:endParaRPr lang="es-ES_tradnl" sz="6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s-ES_tradnl" dirty="0" smtClean="0"/>
              <a:t>Yo …</a:t>
            </a:r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Mi amigo …</a:t>
            </a:r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Ellos …</a:t>
            </a:r>
          </a:p>
          <a:p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 smtClean="0"/>
              <a:t>Ustedes …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5" y="860281"/>
            <a:ext cx="1023937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22" y="3581400"/>
            <a:ext cx="2237377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23" y="1979468"/>
            <a:ext cx="2237376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23" y="5153025"/>
            <a:ext cx="2376788" cy="173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009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370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Para hacer ahora</vt:lpstr>
      <vt:lpstr>Hoy es el 20 de febrero.</vt:lpstr>
      <vt:lpstr>La cita del día</vt:lpstr>
      <vt:lpstr>El objetivo</vt:lpstr>
      <vt:lpstr>Un repaso</vt:lpstr>
      <vt:lpstr>El verbo “ir”</vt:lpstr>
      <vt:lpstr>El verbo “ir”</vt:lpstr>
      <vt:lpstr>Una oración completa</vt:lpstr>
      <vt:lpstr>Completen</vt:lpstr>
      <vt:lpstr>Más práctica Traduzcan</vt:lpstr>
      <vt:lpstr>Cuidado</vt:lpstr>
      <vt:lpstr>Te toca a ti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Hoy es el 20 de febrero.</dc:title>
  <dc:creator>Wendy</dc:creator>
  <cp:lastModifiedBy>Wendy</cp:lastModifiedBy>
  <cp:revision>6</cp:revision>
  <dcterms:created xsi:type="dcterms:W3CDTF">2013-02-19T16:12:18Z</dcterms:created>
  <dcterms:modified xsi:type="dcterms:W3CDTF">2013-02-20T02:03:17Z</dcterms:modified>
</cp:coreProperties>
</file>