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56" r:id="rId5"/>
    <p:sldId id="257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663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B698-7F03-40CC-BE24-62C62015AFAD}" type="datetimeFigureOut">
              <a:rPr lang="es-ES_tradnl" smtClean="0"/>
              <a:t>14/01/2013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3F1C-1C82-46C8-A0CA-FAC7A80483A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9096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B698-7F03-40CC-BE24-62C62015AFAD}" type="datetimeFigureOut">
              <a:rPr lang="es-ES_tradnl" smtClean="0"/>
              <a:t>14/01/2013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3F1C-1C82-46C8-A0CA-FAC7A80483A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15480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B698-7F03-40CC-BE24-62C62015AFAD}" type="datetimeFigureOut">
              <a:rPr lang="es-ES_tradnl" smtClean="0"/>
              <a:t>14/01/2013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3F1C-1C82-46C8-A0CA-FAC7A80483A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193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B698-7F03-40CC-BE24-62C62015AFAD}" type="datetimeFigureOut">
              <a:rPr lang="es-ES_tradnl" smtClean="0"/>
              <a:t>14/01/2013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3F1C-1C82-46C8-A0CA-FAC7A80483A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02464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B698-7F03-40CC-BE24-62C62015AFAD}" type="datetimeFigureOut">
              <a:rPr lang="es-ES_tradnl" smtClean="0"/>
              <a:t>14/01/2013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3F1C-1C82-46C8-A0CA-FAC7A80483A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2535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B698-7F03-40CC-BE24-62C62015AFAD}" type="datetimeFigureOut">
              <a:rPr lang="es-ES_tradnl" smtClean="0"/>
              <a:t>14/01/2013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3F1C-1C82-46C8-A0CA-FAC7A80483A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2493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B698-7F03-40CC-BE24-62C62015AFAD}" type="datetimeFigureOut">
              <a:rPr lang="es-ES_tradnl" smtClean="0"/>
              <a:t>14/01/2013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3F1C-1C82-46C8-A0CA-FAC7A80483A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9306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B698-7F03-40CC-BE24-62C62015AFAD}" type="datetimeFigureOut">
              <a:rPr lang="es-ES_tradnl" smtClean="0"/>
              <a:t>14/01/2013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3F1C-1C82-46C8-A0CA-FAC7A80483A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26864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B698-7F03-40CC-BE24-62C62015AFAD}" type="datetimeFigureOut">
              <a:rPr lang="es-ES_tradnl" smtClean="0"/>
              <a:t>14/01/2013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3F1C-1C82-46C8-A0CA-FAC7A80483A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523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B698-7F03-40CC-BE24-62C62015AFAD}" type="datetimeFigureOut">
              <a:rPr lang="es-ES_tradnl" smtClean="0"/>
              <a:t>14/01/2013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3F1C-1C82-46C8-A0CA-FAC7A80483A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4666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B698-7F03-40CC-BE24-62C62015AFAD}" type="datetimeFigureOut">
              <a:rPr lang="es-ES_tradnl" smtClean="0"/>
              <a:t>14/01/2013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43F1C-1C82-46C8-A0CA-FAC7A80483A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69606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CB698-7F03-40CC-BE24-62C62015AFAD}" type="datetimeFigureOut">
              <a:rPr lang="es-ES_tradnl" smtClean="0"/>
              <a:t>14/01/2013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43F1C-1C82-46C8-A0CA-FAC7A80483A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8580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s-ES_tradnl" b="1" dirty="0" smtClean="0">
                <a:latin typeface="Eras Light ITC" pitchFamily="34" charset="0"/>
              </a:rPr>
              <a:t>Para hacer ahora</a:t>
            </a:r>
            <a:endParaRPr lang="es-ES_tradnl" b="1" dirty="0">
              <a:latin typeface="Eras Light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s-ES_tradnl" dirty="0" smtClean="0"/>
              <a:t>1)  Yo (hablar) ___________ con el profesor.</a:t>
            </a:r>
          </a:p>
          <a:p>
            <a:r>
              <a:rPr lang="es-ES_tradnl" dirty="0" smtClean="0"/>
              <a:t>2)  La alumna y yo (estudiar) __________ en la clase.</a:t>
            </a:r>
          </a:p>
          <a:p>
            <a:r>
              <a:rPr lang="es-ES_tradnl" dirty="0" smtClean="0"/>
              <a:t>3)  Sandra y Alejandro (bailar) ________________ mucho.</a:t>
            </a:r>
          </a:p>
          <a:p>
            <a:r>
              <a:rPr lang="es-ES_tradnl" dirty="0" smtClean="0"/>
              <a:t>4)  El profesor (caminar) _________________ a la clase.</a:t>
            </a:r>
          </a:p>
          <a:p>
            <a:r>
              <a:rPr lang="es-ES_tradnl" dirty="0" smtClean="0"/>
              <a:t>5)  Tú (comprar) ______________ una bufanda.</a:t>
            </a:r>
          </a:p>
          <a:p>
            <a:r>
              <a:rPr lang="es-ES_tradnl" dirty="0" smtClean="0"/>
              <a:t>6)  Ustedes (necesitar) ______________ los libros.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2594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accent1"/>
                </a:solidFill>
                <a:latin typeface="Elephant" pitchFamily="18" charset="0"/>
              </a:rPr>
              <a:t>El precio</a:t>
            </a:r>
            <a:endParaRPr lang="es-ES_tradnl" dirty="0">
              <a:solidFill>
                <a:schemeClr val="accent1"/>
              </a:solidFill>
              <a:latin typeface="Elephant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94675"/>
            <a:ext cx="4176592" cy="206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03327"/>
            <a:ext cx="2667000" cy="285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78690" y="4790209"/>
            <a:ext cx="23171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Barato</a:t>
            </a:r>
            <a:endParaRPr lang="en-US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Barata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1385" y="4835236"/>
            <a:ext cx="18157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Caro</a:t>
            </a:r>
          </a:p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Cara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339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accent1"/>
                </a:solidFill>
                <a:latin typeface="Elephant" pitchFamily="18" charset="0"/>
              </a:rPr>
              <a:t>El precio</a:t>
            </a:r>
            <a:endParaRPr lang="es-ES_tradnl" dirty="0">
              <a:solidFill>
                <a:schemeClr val="accent1"/>
              </a:solidFill>
              <a:latin typeface="Elephant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4400" dirty="0" smtClean="0"/>
              <a:t>Caro/cara</a:t>
            </a:r>
            <a:endParaRPr lang="es-ES_tradnl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_tradnl" sz="4800" dirty="0" smtClean="0"/>
              <a:t>Cuesta mucho.</a:t>
            </a:r>
            <a:endParaRPr lang="es-ES_tradnl" sz="4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4400" dirty="0" smtClean="0"/>
              <a:t>Barato/barata</a:t>
            </a:r>
            <a:endParaRPr lang="es-ES_tradnl" sz="44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s-ES_tradnl" sz="4800" dirty="0" smtClean="0"/>
              <a:t>No cuesta mucho.</a:t>
            </a:r>
          </a:p>
          <a:p>
            <a:r>
              <a:rPr lang="es-ES_tradnl" sz="4800" dirty="0" smtClean="0"/>
              <a:t>Cuesta poco.</a:t>
            </a:r>
            <a:endParaRPr lang="es-ES_tradnl" sz="4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91000"/>
            <a:ext cx="1865313" cy="1997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76764"/>
            <a:ext cx="3459163" cy="171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04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Elephant" pitchFamily="18" charset="0"/>
              </a:rPr>
              <a:t>¡</a:t>
            </a:r>
            <a:r>
              <a:rPr lang="es-ES_tradnl" dirty="0" smtClean="0">
                <a:solidFill>
                  <a:schemeClr val="accent1"/>
                </a:solidFill>
                <a:latin typeface="Elephant" pitchFamily="18" charset="0"/>
              </a:rPr>
              <a:t>CUIDADO!</a:t>
            </a:r>
            <a:endParaRPr lang="es-ES_tradnl" dirty="0">
              <a:solidFill>
                <a:schemeClr val="accent1"/>
              </a:solidFill>
              <a:latin typeface="Elephan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La camis</a:t>
            </a:r>
            <a:r>
              <a:rPr lang="es-ES_tradnl" dirty="0" smtClean="0">
                <a:solidFill>
                  <a:srgbClr val="FF0000"/>
                </a:solidFill>
              </a:rPr>
              <a:t>a</a:t>
            </a:r>
            <a:r>
              <a:rPr lang="es-ES_tradnl" dirty="0" smtClean="0"/>
              <a:t> es barat</a:t>
            </a:r>
            <a:r>
              <a:rPr lang="es-ES_tradnl" dirty="0" smtClean="0">
                <a:solidFill>
                  <a:srgbClr val="FF0000"/>
                </a:solidFill>
              </a:rPr>
              <a:t>a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El vestid</a:t>
            </a:r>
            <a:r>
              <a:rPr lang="es-ES_tradnl" dirty="0" smtClean="0">
                <a:solidFill>
                  <a:srgbClr val="FF0000"/>
                </a:solidFill>
              </a:rPr>
              <a:t>o</a:t>
            </a:r>
            <a:r>
              <a:rPr lang="es-ES_tradnl" dirty="0" smtClean="0"/>
              <a:t> es barat</a:t>
            </a:r>
            <a:r>
              <a:rPr lang="es-ES_tradnl" dirty="0" smtClean="0">
                <a:solidFill>
                  <a:srgbClr val="FF0000"/>
                </a:solidFill>
              </a:rPr>
              <a:t>o</a:t>
            </a:r>
            <a:r>
              <a:rPr lang="es-ES_tradnl" dirty="0" smtClean="0"/>
              <a:t>.</a:t>
            </a:r>
          </a:p>
          <a:p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r>
              <a:rPr lang="es-ES_tradnl" dirty="0" smtClean="0"/>
              <a:t>La camis</a:t>
            </a:r>
            <a:r>
              <a:rPr lang="es-ES_tradnl" dirty="0" smtClean="0">
                <a:solidFill>
                  <a:srgbClr val="FF0000"/>
                </a:solidFill>
              </a:rPr>
              <a:t>a</a:t>
            </a:r>
            <a:r>
              <a:rPr lang="es-ES_tradnl" dirty="0" smtClean="0"/>
              <a:t> es car</a:t>
            </a:r>
            <a:r>
              <a:rPr lang="es-ES_tradnl" dirty="0" smtClean="0">
                <a:solidFill>
                  <a:srgbClr val="FF0000"/>
                </a:solidFill>
              </a:rPr>
              <a:t>a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El vestid</a:t>
            </a:r>
            <a:r>
              <a:rPr lang="es-ES_tradnl" dirty="0" smtClean="0">
                <a:solidFill>
                  <a:srgbClr val="FF0000"/>
                </a:solidFill>
              </a:rPr>
              <a:t>o</a:t>
            </a:r>
            <a:r>
              <a:rPr lang="es-ES_tradnl" dirty="0" smtClean="0"/>
              <a:t> es car</a:t>
            </a:r>
            <a:r>
              <a:rPr lang="es-ES_tradnl" dirty="0" smtClean="0">
                <a:solidFill>
                  <a:srgbClr val="FF0000"/>
                </a:solidFill>
              </a:rPr>
              <a:t>o</a:t>
            </a:r>
            <a:r>
              <a:rPr lang="es-ES_tradnl" dirty="0" smtClean="0"/>
              <a:t>.</a:t>
            </a:r>
          </a:p>
          <a:p>
            <a:endParaRPr lang="es-ES_tradnl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5431">
            <a:off x="5903765" y="4045238"/>
            <a:ext cx="16859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8291">
            <a:off x="5701915" y="1828800"/>
            <a:ext cx="1762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54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accent1"/>
                </a:solidFill>
                <a:latin typeface="Elephant" pitchFamily="18" charset="0"/>
              </a:rPr>
              <a:t>Unos ejemplos</a:t>
            </a:r>
            <a:br>
              <a:rPr lang="es-ES_tradnl" dirty="0" smtClean="0">
                <a:solidFill>
                  <a:schemeClr val="accent1"/>
                </a:solidFill>
                <a:latin typeface="Elephant" pitchFamily="18" charset="0"/>
              </a:rPr>
            </a:br>
            <a:r>
              <a:rPr lang="es-ES_tradnl" dirty="0" smtClean="0">
                <a:solidFill>
                  <a:schemeClr val="accent1"/>
                </a:solidFill>
                <a:latin typeface="Elephant" pitchFamily="18" charset="0"/>
              </a:rPr>
              <a:t/>
            </a:r>
            <a:br>
              <a:rPr lang="es-ES_tradnl" dirty="0" smtClean="0">
                <a:solidFill>
                  <a:schemeClr val="accent1"/>
                </a:solidFill>
                <a:latin typeface="Elephant" pitchFamily="18" charset="0"/>
              </a:rPr>
            </a:br>
            <a:r>
              <a:rPr lang="es-ES_tradnl" dirty="0" smtClean="0">
                <a:latin typeface="Elephant" pitchFamily="18" charset="0"/>
              </a:rPr>
              <a:t>La blusa es muy cara.</a:t>
            </a:r>
            <a:endParaRPr lang="es-ES_tradnl" dirty="0">
              <a:latin typeface="Elephant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9800"/>
            <a:ext cx="4495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65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accent1"/>
                </a:solidFill>
                <a:latin typeface="Elephant" pitchFamily="18" charset="0"/>
              </a:rPr>
              <a:t>Unos ejemplos</a:t>
            </a:r>
            <a:br>
              <a:rPr lang="es-ES_tradnl" dirty="0" smtClean="0">
                <a:solidFill>
                  <a:schemeClr val="accent1"/>
                </a:solidFill>
                <a:latin typeface="Elephant" pitchFamily="18" charset="0"/>
              </a:rPr>
            </a:br>
            <a:r>
              <a:rPr lang="es-ES_tradnl" dirty="0" smtClean="0">
                <a:solidFill>
                  <a:schemeClr val="accent1"/>
                </a:solidFill>
                <a:latin typeface="Elephant" pitchFamily="18" charset="0"/>
              </a:rPr>
              <a:t/>
            </a:r>
            <a:br>
              <a:rPr lang="es-ES_tradnl" dirty="0" smtClean="0">
                <a:solidFill>
                  <a:schemeClr val="accent1"/>
                </a:solidFill>
                <a:latin typeface="Elephant" pitchFamily="18" charset="0"/>
              </a:rPr>
            </a:br>
            <a:r>
              <a:rPr lang="es-ES_tradnl" dirty="0" smtClean="0">
                <a:latin typeface="Elephant" pitchFamily="18" charset="0"/>
              </a:rPr>
              <a:t>El vestido es barato.</a:t>
            </a:r>
            <a:endParaRPr lang="es-ES_tradnl" dirty="0">
              <a:latin typeface="Elephant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16752"/>
            <a:ext cx="2983566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08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accent1"/>
                </a:solidFill>
                <a:latin typeface="Elephant" pitchFamily="18" charset="0"/>
              </a:rPr>
              <a:t>Unos ejemplos</a:t>
            </a:r>
            <a:br>
              <a:rPr lang="es-ES_tradnl" dirty="0" smtClean="0">
                <a:solidFill>
                  <a:schemeClr val="accent1"/>
                </a:solidFill>
                <a:latin typeface="Elephant" pitchFamily="18" charset="0"/>
              </a:rPr>
            </a:br>
            <a:r>
              <a:rPr lang="es-ES_tradnl" dirty="0">
                <a:solidFill>
                  <a:schemeClr val="accent1"/>
                </a:solidFill>
                <a:latin typeface="Elephant" pitchFamily="18" charset="0"/>
              </a:rPr>
              <a:t/>
            </a:r>
            <a:br>
              <a:rPr lang="es-ES_tradnl" dirty="0">
                <a:solidFill>
                  <a:schemeClr val="accent1"/>
                </a:solidFill>
                <a:latin typeface="Elephant" pitchFamily="18" charset="0"/>
              </a:rPr>
            </a:br>
            <a:r>
              <a:rPr lang="es-ES_tradnl" dirty="0" smtClean="0">
                <a:latin typeface="Elephant" pitchFamily="18" charset="0"/>
              </a:rPr>
              <a:t>Los pantalones son muy caros.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6700">
            <a:off x="990600" y="3276600"/>
            <a:ext cx="15335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6426">
            <a:off x="6629400" y="2971800"/>
            <a:ext cx="1571625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29000"/>
            <a:ext cx="150495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30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accent1"/>
                </a:solidFill>
                <a:latin typeface="Elephant" pitchFamily="18" charset="0"/>
              </a:rPr>
              <a:t>Unos ejemplos</a:t>
            </a:r>
            <a:br>
              <a:rPr lang="es-ES_tradnl" dirty="0" smtClean="0">
                <a:solidFill>
                  <a:schemeClr val="accent1"/>
                </a:solidFill>
                <a:latin typeface="Elephant" pitchFamily="18" charset="0"/>
              </a:rPr>
            </a:br>
            <a:r>
              <a:rPr lang="es-ES_tradnl" dirty="0">
                <a:latin typeface="Elephant" pitchFamily="18" charset="0"/>
              </a:rPr>
              <a:t/>
            </a:r>
            <a:br>
              <a:rPr lang="es-ES_tradnl" dirty="0">
                <a:latin typeface="Elephant" pitchFamily="18" charset="0"/>
              </a:rPr>
            </a:br>
            <a:r>
              <a:rPr lang="es-ES_tradnl" dirty="0" smtClean="0">
                <a:latin typeface="Elephant" pitchFamily="18" charset="0"/>
              </a:rPr>
              <a:t>Los zapatos son baratos.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05100"/>
            <a:ext cx="2209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89318"/>
            <a:ext cx="2209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05100"/>
            <a:ext cx="2209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2000"/>
            <a:ext cx="2209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78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accent1"/>
                </a:solidFill>
                <a:latin typeface="Elephant" pitchFamily="18" charset="0"/>
              </a:rPr>
              <a:t>Más práctica</a:t>
            </a:r>
            <a:endParaRPr lang="es-ES_tradnl" dirty="0">
              <a:solidFill>
                <a:schemeClr val="accent1"/>
              </a:solidFill>
              <a:latin typeface="Elephant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754">
            <a:off x="6609044" y="1352808"/>
            <a:ext cx="19050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228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3289"/>
            <a:ext cx="2948705" cy="231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231" y="2653229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89" y="434643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95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>
                <a:solidFill>
                  <a:schemeClr val="accent1"/>
                </a:solidFill>
                <a:latin typeface="Elephant" pitchFamily="18" charset="0"/>
              </a:rPr>
              <a:t>Más </a:t>
            </a:r>
            <a:r>
              <a:rPr lang="es-ES_tradnl" dirty="0" smtClean="0">
                <a:solidFill>
                  <a:schemeClr val="accent1"/>
                </a:solidFill>
                <a:latin typeface="Elephant" pitchFamily="18" charset="0"/>
              </a:rPr>
              <a:t>práctica</a:t>
            </a:r>
            <a:br>
              <a:rPr lang="es-ES_tradnl" dirty="0" smtClean="0">
                <a:solidFill>
                  <a:schemeClr val="accent1"/>
                </a:solidFill>
                <a:latin typeface="Elephant" pitchFamily="18" charset="0"/>
              </a:rPr>
            </a:br>
            <a:r>
              <a:rPr lang="es-ES_tradnl" dirty="0" smtClean="0">
                <a:solidFill>
                  <a:schemeClr val="accent1"/>
                </a:solidFill>
                <a:latin typeface="Elephant" pitchFamily="18" charset="0"/>
              </a:rPr>
              <a:t>Traduzcan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s-ES_tradnl" dirty="0" smtClean="0"/>
              <a:t>1) 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skirt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inexpensive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2)  </a:t>
            </a:r>
            <a:r>
              <a:rPr lang="es-ES_tradnl" dirty="0" err="1" smtClean="0"/>
              <a:t>The</a:t>
            </a:r>
            <a:r>
              <a:rPr lang="es-ES_tradnl" dirty="0" smtClean="0"/>
              <a:t> shorts are </a:t>
            </a:r>
            <a:r>
              <a:rPr lang="es-ES_tradnl" dirty="0" err="1" smtClean="0"/>
              <a:t>expensive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3) 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tie</a:t>
            </a:r>
            <a:r>
              <a:rPr lang="es-ES_tradnl" dirty="0" smtClean="0"/>
              <a:t> </a:t>
            </a:r>
            <a:r>
              <a:rPr lang="es-ES_tradnl" dirty="0" err="1" smtClean="0"/>
              <a:t>costs</a:t>
            </a:r>
            <a:r>
              <a:rPr lang="es-ES_tradnl" dirty="0" smtClean="0"/>
              <a:t> a </a:t>
            </a:r>
            <a:r>
              <a:rPr lang="es-ES_tradnl" dirty="0" err="1" smtClean="0"/>
              <a:t>lot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4) 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scarf</a:t>
            </a:r>
            <a:r>
              <a:rPr lang="es-ES_tradnl" dirty="0" smtClean="0"/>
              <a:t> </a:t>
            </a:r>
            <a:r>
              <a:rPr lang="es-ES_tradnl" dirty="0" err="1" smtClean="0"/>
              <a:t>does</a:t>
            </a:r>
            <a:r>
              <a:rPr lang="es-ES_tradnl" dirty="0" smtClean="0"/>
              <a:t> </a:t>
            </a:r>
            <a:r>
              <a:rPr lang="es-ES_tradnl" dirty="0" err="1" smtClean="0"/>
              <a:t>not</a:t>
            </a:r>
            <a:r>
              <a:rPr lang="es-ES_tradnl" dirty="0" smtClean="0"/>
              <a:t> </a:t>
            </a:r>
            <a:r>
              <a:rPr lang="es-ES_tradnl" dirty="0" err="1" smtClean="0"/>
              <a:t>cost</a:t>
            </a:r>
            <a:r>
              <a:rPr lang="es-ES_tradnl" dirty="0" smtClean="0"/>
              <a:t> a </a:t>
            </a:r>
            <a:r>
              <a:rPr lang="es-ES_tradnl" dirty="0" err="1" smtClean="0"/>
              <a:t>lot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5) 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suit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expensive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6) 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dresses</a:t>
            </a:r>
            <a:r>
              <a:rPr lang="es-ES_tradnl" dirty="0" smtClean="0"/>
              <a:t> are </a:t>
            </a:r>
            <a:r>
              <a:rPr lang="es-ES_tradnl" dirty="0" err="1" smtClean="0"/>
              <a:t>inexpensive</a:t>
            </a:r>
            <a:r>
              <a:rPr lang="es-ES_tradnl" dirty="0" smtClean="0"/>
              <a:t>. </a:t>
            </a:r>
          </a:p>
          <a:p>
            <a:r>
              <a:rPr lang="es-ES_tradnl" dirty="0" smtClean="0"/>
              <a:t>7) 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blouse</a:t>
            </a:r>
            <a:r>
              <a:rPr lang="es-ES_tradnl" dirty="0" smtClean="0"/>
              <a:t> </a:t>
            </a:r>
            <a:r>
              <a:rPr lang="es-ES_tradnl" dirty="0" err="1" smtClean="0"/>
              <a:t>costs</a:t>
            </a:r>
            <a:r>
              <a:rPr lang="es-ES_tradnl" dirty="0" smtClean="0"/>
              <a:t> a </a:t>
            </a:r>
            <a:r>
              <a:rPr lang="es-ES_tradnl" dirty="0" err="1" smtClean="0"/>
              <a:t>lot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8) 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shoes</a:t>
            </a:r>
            <a:r>
              <a:rPr lang="es-ES_tradnl" dirty="0" smtClean="0"/>
              <a:t> do </a:t>
            </a:r>
            <a:r>
              <a:rPr lang="es-ES_tradnl" dirty="0" err="1" smtClean="0"/>
              <a:t>not</a:t>
            </a:r>
            <a:r>
              <a:rPr lang="es-ES_tradnl" dirty="0" smtClean="0"/>
              <a:t> </a:t>
            </a:r>
            <a:r>
              <a:rPr lang="es-ES_tradnl" dirty="0" err="1" smtClean="0"/>
              <a:t>cost</a:t>
            </a:r>
            <a:r>
              <a:rPr lang="es-ES_tradnl" dirty="0" smtClean="0"/>
              <a:t> a </a:t>
            </a:r>
            <a:r>
              <a:rPr lang="es-ES_tradnl" dirty="0" err="1" smtClean="0"/>
              <a:t>lot</a:t>
            </a:r>
            <a:r>
              <a:rPr lang="es-ES_tradnl" dirty="0" smtClean="0"/>
              <a:t>.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03278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s-ES_tradnl" dirty="0" smtClean="0">
                <a:solidFill>
                  <a:srgbClr val="0070C0"/>
                </a:solidFill>
                <a:latin typeface="Elephant" pitchFamily="18" charset="0"/>
              </a:rPr>
              <a:t>Los colores</a:t>
            </a:r>
            <a:endParaRPr lang="es-ES_tradnl" dirty="0">
              <a:solidFill>
                <a:srgbClr val="0070C0"/>
              </a:solidFill>
              <a:latin typeface="Elephan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 smtClean="0">
                <a:solidFill>
                  <a:srgbClr val="FF0000"/>
                </a:solidFill>
              </a:rPr>
              <a:t>Rojo</a:t>
            </a:r>
          </a:p>
          <a:p>
            <a:r>
              <a:rPr lang="es-ES_tradnl" dirty="0" smtClean="0">
                <a:solidFill>
                  <a:srgbClr val="FFFF00"/>
                </a:solidFill>
              </a:rPr>
              <a:t>Amarillo</a:t>
            </a:r>
          </a:p>
          <a:p>
            <a:r>
              <a:rPr lang="es-ES_tradnl" dirty="0" smtClean="0">
                <a:solidFill>
                  <a:srgbClr val="FF3399"/>
                </a:solidFill>
              </a:rPr>
              <a:t>Rosado</a:t>
            </a:r>
          </a:p>
          <a:p>
            <a:r>
              <a:rPr lang="es-ES_tradnl" dirty="0" smtClean="0">
                <a:solidFill>
                  <a:srgbClr val="7030A0"/>
                </a:solidFill>
              </a:rPr>
              <a:t>Morado</a:t>
            </a:r>
          </a:p>
          <a:p>
            <a:r>
              <a:rPr lang="es-ES_tradnl" dirty="0" smtClean="0"/>
              <a:t>Blanco (</a:t>
            </a:r>
            <a:r>
              <a:rPr lang="es-ES_tradnl" dirty="0" err="1" smtClean="0"/>
              <a:t>white</a:t>
            </a:r>
            <a:r>
              <a:rPr lang="es-ES_tradnl" dirty="0" smtClean="0"/>
              <a:t>)</a:t>
            </a:r>
          </a:p>
          <a:p>
            <a:r>
              <a:rPr lang="es-ES_tradnl" dirty="0" smtClean="0"/>
              <a:t>Negro</a:t>
            </a:r>
          </a:p>
          <a:p>
            <a:r>
              <a:rPr lang="es-ES_tradnl" dirty="0" smtClean="0">
                <a:solidFill>
                  <a:srgbClr val="FF6600"/>
                </a:solidFill>
              </a:rPr>
              <a:t>Anaranjado</a:t>
            </a:r>
          </a:p>
          <a:p>
            <a:r>
              <a:rPr lang="es-ES_tradnl" dirty="0" smtClean="0">
                <a:solidFill>
                  <a:srgbClr val="996633"/>
                </a:solidFill>
              </a:rPr>
              <a:t>Marrón </a:t>
            </a:r>
          </a:p>
          <a:p>
            <a:r>
              <a:rPr lang="es-ES_tradnl" dirty="0" smtClean="0">
                <a:solidFill>
                  <a:schemeClr val="bg1">
                    <a:lumMod val="65000"/>
                  </a:schemeClr>
                </a:solidFill>
              </a:rPr>
              <a:t>Gris</a:t>
            </a:r>
          </a:p>
          <a:p>
            <a:r>
              <a:rPr lang="es-ES_tradn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Azul</a:t>
            </a:r>
          </a:p>
          <a:p>
            <a:r>
              <a:rPr lang="es-ES_tradnl" dirty="0" smtClean="0">
                <a:solidFill>
                  <a:srgbClr val="00B050"/>
                </a:solidFill>
              </a:rPr>
              <a:t>Verde</a:t>
            </a:r>
          </a:p>
          <a:p>
            <a:endParaRPr lang="es-ES_trad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38400"/>
            <a:ext cx="412229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04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latin typeface="Eras Light ITC" pitchFamily="34" charset="0"/>
              </a:rPr>
              <a:t>Más práctica</a:t>
            </a:r>
            <a:endParaRPr lang="es-ES_tradnl" b="1" dirty="0">
              <a:latin typeface="Eras Light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 smtClean="0"/>
              <a:t>Necesitar</a:t>
            </a:r>
          </a:p>
          <a:p>
            <a:r>
              <a:rPr lang="es-ES_tradnl" dirty="0" smtClean="0"/>
              <a:t>Comprar</a:t>
            </a:r>
          </a:p>
          <a:p>
            <a:r>
              <a:rPr lang="es-ES_tradnl" dirty="0" smtClean="0"/>
              <a:t>Bailar</a:t>
            </a:r>
          </a:p>
          <a:p>
            <a:r>
              <a:rPr lang="es-ES_tradnl" dirty="0" smtClean="0"/>
              <a:t>Cantar</a:t>
            </a:r>
          </a:p>
          <a:p>
            <a:r>
              <a:rPr lang="es-ES_tradnl" dirty="0" smtClean="0"/>
              <a:t>Estudiar</a:t>
            </a:r>
          </a:p>
          <a:p>
            <a:r>
              <a:rPr lang="es-ES_tradnl" dirty="0" smtClean="0"/>
              <a:t>Caminar</a:t>
            </a:r>
          </a:p>
          <a:p>
            <a:r>
              <a:rPr lang="es-ES_tradnl" dirty="0" smtClean="0"/>
              <a:t>Mirar</a:t>
            </a:r>
          </a:p>
          <a:p>
            <a:r>
              <a:rPr lang="es-ES_tradnl" dirty="0" smtClean="0"/>
              <a:t>Buscar</a:t>
            </a:r>
          </a:p>
          <a:p>
            <a:r>
              <a:rPr lang="es-ES_tradnl" dirty="0" smtClean="0"/>
              <a:t>Llevar</a:t>
            </a:r>
          </a:p>
          <a:p>
            <a:r>
              <a:rPr lang="es-ES_tradnl" dirty="0" smtClean="0"/>
              <a:t>Trabajar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3526428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389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latin typeface="Eras Light ITC" pitchFamily="34" charset="0"/>
              </a:rPr>
              <a:t>Más práctica</a:t>
            </a:r>
            <a:endParaRPr lang="es-ES_tradnl" b="1" dirty="0">
              <a:latin typeface="Eras Light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6600" dirty="0" smtClean="0"/>
              <a:t>La ropa</a:t>
            </a:r>
          </a:p>
        </p:txBody>
      </p:sp>
    </p:spTree>
    <p:extLst>
      <p:ext uri="{BB962C8B-B14F-4D97-AF65-F5344CB8AC3E}">
        <p14:creationId xmlns:p14="http://schemas.microsoft.com/office/powerpoint/2010/main" val="284132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s-ES_tradnl" b="1" dirty="0" smtClean="0">
                <a:solidFill>
                  <a:schemeClr val="bg2">
                    <a:lumMod val="25000"/>
                  </a:schemeClr>
                </a:solidFill>
                <a:latin typeface="Eras Light ITC" pitchFamily="34" charset="0"/>
              </a:rPr>
              <a:t>Hoy es el 14 de enero.</a:t>
            </a:r>
            <a:endParaRPr lang="es-ES_tradnl" b="1" dirty="0">
              <a:solidFill>
                <a:schemeClr val="bg2">
                  <a:lumMod val="25000"/>
                </a:schemeClr>
              </a:solidFill>
              <a:latin typeface="Eras Light IT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80966"/>
            <a:ext cx="3424238" cy="5177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21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chemeClr val="bg2">
                    <a:lumMod val="25000"/>
                  </a:schemeClr>
                </a:solidFill>
                <a:latin typeface="Eras Light ITC" pitchFamily="34" charset="0"/>
              </a:rPr>
              <a:t>La cita del día</a:t>
            </a:r>
            <a:endParaRPr lang="es-ES_tradnl" b="1" dirty="0">
              <a:solidFill>
                <a:schemeClr val="bg2">
                  <a:lumMod val="25000"/>
                </a:schemeClr>
              </a:solidFill>
              <a:latin typeface="Eras Light IT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485775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87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chemeClr val="bg2">
                    <a:lumMod val="25000"/>
                  </a:schemeClr>
                </a:solidFill>
                <a:latin typeface="Eras Light ITC" pitchFamily="34" charset="0"/>
              </a:rPr>
              <a:t>El objetivo </a:t>
            </a:r>
            <a:endParaRPr lang="es-ES_tradnl" b="1" dirty="0">
              <a:solidFill>
                <a:schemeClr val="bg2">
                  <a:lumMod val="25000"/>
                </a:schemeClr>
              </a:solidFill>
              <a:latin typeface="Eras Light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sz="5400" dirty="0" err="1" smtClean="0"/>
              <a:t>Identify</a:t>
            </a:r>
            <a:r>
              <a:rPr lang="es-ES_tradnl" sz="5400" dirty="0" smtClean="0"/>
              <a:t> </a:t>
            </a:r>
            <a:r>
              <a:rPr lang="es-ES_tradnl" sz="5400" dirty="0" err="1" smtClean="0"/>
              <a:t>colors</a:t>
            </a:r>
            <a:endParaRPr lang="es-ES_tradnl" sz="5400" dirty="0" smtClean="0"/>
          </a:p>
          <a:p>
            <a:pPr marL="0" indent="0">
              <a:buNone/>
            </a:pPr>
            <a:endParaRPr lang="es-ES_tradnl" sz="5400" dirty="0" smtClean="0"/>
          </a:p>
          <a:p>
            <a:r>
              <a:rPr lang="es-ES_tradnl" sz="5400" dirty="0" err="1" smtClean="0"/>
              <a:t>Continue</a:t>
            </a:r>
            <a:r>
              <a:rPr lang="es-ES_tradnl" sz="5400" dirty="0" smtClean="0"/>
              <a:t> </a:t>
            </a:r>
            <a:r>
              <a:rPr lang="es-ES_tradnl" sz="5400" dirty="0" err="1" smtClean="0"/>
              <a:t>identifying</a:t>
            </a:r>
            <a:r>
              <a:rPr lang="es-ES_tradnl" sz="5400" dirty="0" smtClean="0"/>
              <a:t> and </a:t>
            </a:r>
            <a:r>
              <a:rPr lang="es-ES_tradnl" sz="5400" dirty="0" err="1" smtClean="0"/>
              <a:t>describing</a:t>
            </a:r>
            <a:r>
              <a:rPr lang="es-ES_tradnl" sz="5400" dirty="0" smtClean="0"/>
              <a:t> </a:t>
            </a:r>
            <a:r>
              <a:rPr lang="es-ES_tradnl" sz="5400" dirty="0" err="1" smtClean="0"/>
              <a:t>articles</a:t>
            </a:r>
            <a:r>
              <a:rPr lang="es-ES_tradnl" sz="5400" dirty="0" smtClean="0"/>
              <a:t> of </a:t>
            </a:r>
            <a:r>
              <a:rPr lang="es-ES_tradnl" sz="5400" dirty="0" err="1" smtClean="0"/>
              <a:t>clothing</a:t>
            </a:r>
            <a:endParaRPr lang="es-ES_tradnl" sz="5400" dirty="0"/>
          </a:p>
        </p:txBody>
      </p:sp>
    </p:spTree>
    <p:extLst>
      <p:ext uri="{BB962C8B-B14F-4D97-AF65-F5344CB8AC3E}">
        <p14:creationId xmlns:p14="http://schemas.microsoft.com/office/powerpoint/2010/main" val="420868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chemeClr val="bg2">
                    <a:lumMod val="25000"/>
                  </a:schemeClr>
                </a:solidFill>
                <a:latin typeface="Eras Light ITC" pitchFamily="34" charset="0"/>
              </a:rPr>
              <a:t>Un repaso de las pruebitas</a:t>
            </a:r>
            <a:endParaRPr lang="es-ES_tradnl" b="1" dirty="0">
              <a:solidFill>
                <a:schemeClr val="bg2">
                  <a:lumMod val="25000"/>
                </a:schemeClr>
              </a:solidFill>
              <a:latin typeface="Eras Light ITC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09" y="1600200"/>
            <a:ext cx="4845808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06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accent1"/>
                </a:solidFill>
                <a:latin typeface="Elephant" pitchFamily="18" charset="0"/>
              </a:rPr>
              <a:t>En la tienda de ropa</a:t>
            </a:r>
            <a:endParaRPr lang="es-ES_tradnl" dirty="0">
              <a:solidFill>
                <a:schemeClr val="accent1"/>
              </a:solidFill>
              <a:latin typeface="Elephant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00400"/>
            <a:ext cx="4724400" cy="314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533400" y="1752600"/>
            <a:ext cx="2438400" cy="1981200"/>
          </a:xfrm>
          <a:prstGeom prst="cloudCallout">
            <a:avLst>
              <a:gd name="adj1" fmla="val 48485"/>
              <a:gd name="adj2" fmla="val 66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¿</a:t>
            </a:r>
            <a:r>
              <a:rPr lang="es-ES_tradnl" sz="2800" dirty="0" smtClean="0"/>
              <a:t>Qué talla usas?</a:t>
            </a:r>
            <a:endParaRPr lang="es-ES_tradnl" sz="2800" dirty="0"/>
          </a:p>
        </p:txBody>
      </p:sp>
      <p:sp>
        <p:nvSpPr>
          <p:cNvPr id="4" name="Cloud Callout 3"/>
          <p:cNvSpPr/>
          <p:nvPr/>
        </p:nvSpPr>
        <p:spPr>
          <a:xfrm>
            <a:off x="6324600" y="1981200"/>
            <a:ext cx="2362200" cy="1905000"/>
          </a:xfrm>
          <a:prstGeom prst="cloudCallout">
            <a:avLst>
              <a:gd name="adj1" fmla="val -48986"/>
              <a:gd name="adj2" fmla="val 59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/>
              <a:t>Treinta y cuatro.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96533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accent1"/>
                </a:solidFill>
                <a:latin typeface="Elephant" pitchFamily="18" charset="0"/>
              </a:rPr>
              <a:t>En la zapatería</a:t>
            </a:r>
            <a:endParaRPr lang="es-ES_tradnl" dirty="0">
              <a:solidFill>
                <a:schemeClr val="accent1"/>
              </a:solidFill>
              <a:latin typeface="Elephant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3855" y="1142999"/>
            <a:ext cx="2438400" cy="1981200"/>
          </a:xfrm>
          <a:prstGeom prst="cloudCallout">
            <a:avLst>
              <a:gd name="adj1" fmla="val 48485"/>
              <a:gd name="adj2" fmla="val 66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¿</a:t>
            </a:r>
            <a:r>
              <a:rPr lang="es-ES_tradnl" sz="2800" dirty="0" smtClean="0"/>
              <a:t>Qué número usas?</a:t>
            </a:r>
            <a:endParaRPr lang="es-ES_tradnl" sz="2800" dirty="0"/>
          </a:p>
        </p:txBody>
      </p:sp>
      <p:sp>
        <p:nvSpPr>
          <p:cNvPr id="4" name="Cloud Callout 3"/>
          <p:cNvSpPr/>
          <p:nvPr/>
        </p:nvSpPr>
        <p:spPr>
          <a:xfrm>
            <a:off x="6781800" y="1503218"/>
            <a:ext cx="2362200" cy="1905000"/>
          </a:xfrm>
          <a:prstGeom prst="cloudCallout">
            <a:avLst>
              <a:gd name="adj1" fmla="val -48986"/>
              <a:gd name="adj2" fmla="val 59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/>
              <a:t>Treinta y ocho.</a:t>
            </a:r>
            <a:endParaRPr lang="es-ES_tradnl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782" y="3124199"/>
            <a:ext cx="3928349" cy="262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7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275</Words>
  <Application>Microsoft Office PowerPoint</Application>
  <PresentationFormat>On-screen Show (4:3)</PresentationFormat>
  <Paragraphs>77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Para hacer ahora</vt:lpstr>
      <vt:lpstr>Más práctica</vt:lpstr>
      <vt:lpstr>Más práctica</vt:lpstr>
      <vt:lpstr>Hoy es el 14 de enero.</vt:lpstr>
      <vt:lpstr>La cita del día</vt:lpstr>
      <vt:lpstr>El objetivo </vt:lpstr>
      <vt:lpstr>Un repaso de las pruebitas</vt:lpstr>
      <vt:lpstr>En la tienda de ropa</vt:lpstr>
      <vt:lpstr>En la zapatería</vt:lpstr>
      <vt:lpstr>El precio</vt:lpstr>
      <vt:lpstr>El precio</vt:lpstr>
      <vt:lpstr>¡CUIDADO!</vt:lpstr>
      <vt:lpstr>Unos ejemplos  La blusa es muy cara.</vt:lpstr>
      <vt:lpstr>Unos ejemplos  El vestido es barato.</vt:lpstr>
      <vt:lpstr>Unos ejemplos  Los pantalones son muy caros.</vt:lpstr>
      <vt:lpstr>Unos ejemplos  Los zapatos son baratos.</vt:lpstr>
      <vt:lpstr>Más práctica</vt:lpstr>
      <vt:lpstr>Más práctica Traduzcan</vt:lpstr>
      <vt:lpstr>Los colores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Hoy es el 14 de enero.</dc:title>
  <dc:creator>Wendy</dc:creator>
  <cp:lastModifiedBy>Wendy</cp:lastModifiedBy>
  <cp:revision>6</cp:revision>
  <dcterms:created xsi:type="dcterms:W3CDTF">2013-01-13T21:52:53Z</dcterms:created>
  <dcterms:modified xsi:type="dcterms:W3CDTF">2013-01-14T13:33:38Z</dcterms:modified>
</cp:coreProperties>
</file>