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5" r:id="rId8"/>
    <p:sldId id="266" r:id="rId9"/>
    <p:sldId id="262" r:id="rId10"/>
    <p:sldId id="263" r:id="rId11"/>
    <p:sldId id="264" r:id="rId12"/>
    <p:sldId id="267" r:id="rId13"/>
    <p:sldId id="268" r:id="rId14"/>
    <p:sldId id="281" r:id="rId15"/>
    <p:sldId id="291" r:id="rId16"/>
    <p:sldId id="269" r:id="rId17"/>
    <p:sldId id="270" r:id="rId18"/>
    <p:sldId id="271" r:id="rId19"/>
    <p:sldId id="272" r:id="rId20"/>
    <p:sldId id="290" r:id="rId21"/>
    <p:sldId id="274" r:id="rId22"/>
    <p:sldId id="273" r:id="rId23"/>
    <p:sldId id="275" r:id="rId24"/>
    <p:sldId id="282" r:id="rId25"/>
    <p:sldId id="276" r:id="rId26"/>
    <p:sldId id="292" r:id="rId27"/>
    <p:sldId id="277" r:id="rId28"/>
    <p:sldId id="278" r:id="rId29"/>
    <p:sldId id="279" r:id="rId30"/>
    <p:sldId id="280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B459-90C7-4464-A882-EFE3FC58D311}" type="datetimeFigureOut">
              <a:rPr lang="es-ES_tradnl" smtClean="0"/>
              <a:t>01/01/2013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6DF1-8BA3-43D6-9315-66AA03F7806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9203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B459-90C7-4464-A882-EFE3FC58D311}" type="datetimeFigureOut">
              <a:rPr lang="es-ES_tradnl" smtClean="0"/>
              <a:t>01/01/2013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6DF1-8BA3-43D6-9315-66AA03F7806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14991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B459-90C7-4464-A882-EFE3FC58D311}" type="datetimeFigureOut">
              <a:rPr lang="es-ES_tradnl" smtClean="0"/>
              <a:t>01/01/2013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6DF1-8BA3-43D6-9315-66AA03F7806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85062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B459-90C7-4464-A882-EFE3FC58D311}" type="datetimeFigureOut">
              <a:rPr lang="es-ES_tradnl" smtClean="0"/>
              <a:t>01/01/2013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6DF1-8BA3-43D6-9315-66AA03F7806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68641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B459-90C7-4464-A882-EFE3FC58D311}" type="datetimeFigureOut">
              <a:rPr lang="es-ES_tradnl" smtClean="0"/>
              <a:t>01/01/2013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6DF1-8BA3-43D6-9315-66AA03F7806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272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B459-90C7-4464-A882-EFE3FC58D311}" type="datetimeFigureOut">
              <a:rPr lang="es-ES_tradnl" smtClean="0"/>
              <a:t>01/01/2013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6DF1-8BA3-43D6-9315-66AA03F7806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51727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B459-90C7-4464-A882-EFE3FC58D311}" type="datetimeFigureOut">
              <a:rPr lang="es-ES_tradnl" smtClean="0"/>
              <a:t>01/01/2013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6DF1-8BA3-43D6-9315-66AA03F7806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7742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B459-90C7-4464-A882-EFE3FC58D311}" type="datetimeFigureOut">
              <a:rPr lang="es-ES_tradnl" smtClean="0"/>
              <a:t>01/01/2013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6DF1-8BA3-43D6-9315-66AA03F7806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41110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B459-90C7-4464-A882-EFE3FC58D311}" type="datetimeFigureOut">
              <a:rPr lang="es-ES_tradnl" smtClean="0"/>
              <a:t>01/01/2013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6DF1-8BA3-43D6-9315-66AA03F7806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76012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B459-90C7-4464-A882-EFE3FC58D311}" type="datetimeFigureOut">
              <a:rPr lang="es-ES_tradnl" smtClean="0"/>
              <a:t>01/01/2013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6DF1-8BA3-43D6-9315-66AA03F7806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7446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B459-90C7-4464-A882-EFE3FC58D311}" type="datetimeFigureOut">
              <a:rPr lang="es-ES_tradnl" smtClean="0"/>
              <a:t>01/01/2013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6DF1-8BA3-43D6-9315-66AA03F7806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49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5B459-90C7-4464-A882-EFE3FC58D311}" type="datetimeFigureOut">
              <a:rPr lang="es-ES_tradnl" smtClean="0"/>
              <a:t>01/01/2013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C6DF1-8BA3-43D6-9315-66AA03F7806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11552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4000" dirty="0" smtClean="0">
                <a:latin typeface="Arial Rounded MT Bold" pitchFamily="34" charset="0"/>
              </a:rPr>
              <a:t>Para hacer ahora</a:t>
            </a:r>
            <a:br>
              <a:rPr lang="es-ES_tradnl" sz="4000" dirty="0" smtClean="0">
                <a:latin typeface="Arial Rounded MT Bold" pitchFamily="34" charset="0"/>
              </a:rPr>
            </a:br>
            <a:r>
              <a:rPr lang="es-ES_tradnl" sz="4000" dirty="0" smtClean="0">
                <a:latin typeface="Arial Rounded MT Bold" pitchFamily="34" charset="0"/>
              </a:rPr>
              <a:t>Identifiquen:</a:t>
            </a:r>
            <a:endParaRPr lang="es-ES_tradnl" sz="4000" dirty="0">
              <a:latin typeface="Arial Rounded MT Bol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3" y="2064328"/>
            <a:ext cx="1752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90929"/>
            <a:ext cx="2758363" cy="184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363" y="1890929"/>
            <a:ext cx="271462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133" y="2306782"/>
            <a:ext cx="17798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950278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984914"/>
            <a:ext cx="187642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221739"/>
            <a:ext cx="241935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4102677"/>
            <a:ext cx="215265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904" y="1534174"/>
            <a:ext cx="4476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1</a:t>
            </a:r>
            <a:endParaRPr lang="es-ES_tradnl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905000" y="1582884"/>
            <a:ext cx="4476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2</a:t>
            </a:r>
            <a:endParaRPr lang="es-ES_tradnl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800599" y="1676401"/>
            <a:ext cx="4476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3</a:t>
            </a:r>
            <a:endParaRPr lang="es-ES_tradnl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304385" y="1756064"/>
            <a:ext cx="4476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4</a:t>
            </a:r>
            <a:endParaRPr lang="es-ES_tradnl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43740" y="6413789"/>
            <a:ext cx="4476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5</a:t>
            </a:r>
            <a:endParaRPr lang="es-ES_tradnl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095500" y="6410325"/>
            <a:ext cx="4476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6</a:t>
            </a:r>
            <a:endParaRPr lang="es-ES_tradnl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390157" y="6410325"/>
            <a:ext cx="4476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7</a:t>
            </a:r>
            <a:endParaRPr lang="es-ES_tradnl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987020" y="6379153"/>
            <a:ext cx="4476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8</a:t>
            </a:r>
            <a:endParaRPr lang="es-ES_tradnl" b="1" dirty="0"/>
          </a:p>
        </p:txBody>
      </p:sp>
    </p:spTree>
    <p:extLst>
      <p:ext uri="{BB962C8B-B14F-4D97-AF65-F5344CB8AC3E}">
        <p14:creationId xmlns:p14="http://schemas.microsoft.com/office/powerpoint/2010/main" val="3020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Arial Rounded MT Bold" pitchFamily="34" charset="0"/>
              </a:rPr>
              <a:t>Un lápiz</a:t>
            </a:r>
            <a:endParaRPr lang="es-ES_tradnl" dirty="0">
              <a:latin typeface="Arial Rounded MT Bold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95400"/>
            <a:ext cx="3607565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24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Arial Rounded MT Bold" pitchFamily="34" charset="0"/>
              </a:rPr>
              <a:t>Una goma de borrar</a:t>
            </a:r>
            <a:endParaRPr lang="es-ES_tradnl" dirty="0">
              <a:latin typeface="Arial Rounded MT Bold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51816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95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Arial Rounded MT Bold" pitchFamily="34" charset="0"/>
              </a:rPr>
              <a:t>Una calculadora</a:t>
            </a:r>
            <a:endParaRPr lang="es-ES_tradnl" dirty="0">
              <a:latin typeface="Arial Rounded MT Bold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71600"/>
            <a:ext cx="4067175" cy="523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99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Arial Rounded MT Bold" pitchFamily="34" charset="0"/>
              </a:rPr>
              <a:t>Una grapadora</a:t>
            </a:r>
            <a:endParaRPr lang="es-ES_tradnl" dirty="0">
              <a:latin typeface="Arial Rounded MT Bold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929" y="1676400"/>
            <a:ext cx="6249214" cy="4565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70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Arial Rounded MT Bold" pitchFamily="34" charset="0"/>
              </a:rPr>
              <a:t>Una regla</a:t>
            </a:r>
            <a:endParaRPr lang="es-ES_tradnl" dirty="0">
              <a:latin typeface="Arial Rounded MT Bold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467350" cy="410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4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Arial Rounded MT Bold" pitchFamily="34" charset="0"/>
              </a:rPr>
              <a:t>Las tijeras</a:t>
            </a:r>
            <a:endParaRPr lang="es-ES_tradnl" dirty="0">
              <a:latin typeface="Arial Rounded MT Bol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5000"/>
            <a:ext cx="5105400" cy="407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87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Arial Rounded MT Bold" pitchFamily="34" charset="0"/>
              </a:rPr>
              <a:t>El vocabulario nuevo</a:t>
            </a:r>
            <a:endParaRPr lang="es-ES_tradnl" dirty="0">
              <a:latin typeface="Arial Rounded MT Bold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57225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88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Arial Rounded MT Bold" pitchFamily="34" charset="0"/>
              </a:rPr>
              <a:t>Una mochila</a:t>
            </a:r>
            <a:endParaRPr lang="es-ES_tradnl" dirty="0">
              <a:latin typeface="Arial Rounded MT Bold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43" y="1295400"/>
            <a:ext cx="600075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66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Arial Rounded MT Bold" pitchFamily="34" charset="0"/>
              </a:rPr>
              <a:t>Una carpeta</a:t>
            </a:r>
            <a:endParaRPr lang="es-ES_tradnl" dirty="0">
              <a:latin typeface="Arial Rounded MT Bold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24891"/>
            <a:ext cx="4400550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96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Arial Rounded MT Bold" pitchFamily="34" charset="0"/>
              </a:rPr>
              <a:t>Un marcador</a:t>
            </a:r>
            <a:endParaRPr lang="es-ES_tradnl" dirty="0">
              <a:latin typeface="Arial Rounded MT Bold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0"/>
            <a:ext cx="47625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30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6427" y="0"/>
            <a:ext cx="7772400" cy="1470025"/>
          </a:xfrm>
        </p:spPr>
        <p:txBody>
          <a:bodyPr>
            <a:normAutofit/>
          </a:bodyPr>
          <a:lstStyle/>
          <a:p>
            <a:r>
              <a:rPr lang="es-ES_tradnl" sz="5400" dirty="0" smtClean="0">
                <a:latin typeface="Arial Rounded MT Bold" pitchFamily="34" charset="0"/>
              </a:rPr>
              <a:t>Hoy es el 2 de enero.</a:t>
            </a:r>
            <a:endParaRPr lang="es-ES_tradnl" sz="5400" dirty="0">
              <a:latin typeface="Arial Rounded MT Bold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81125"/>
            <a:ext cx="3081655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33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Arial Rounded MT Bold" pitchFamily="34" charset="0"/>
              </a:rPr>
              <a:t>La cinta</a:t>
            </a:r>
            <a:endParaRPr lang="es-ES_tradnl" dirty="0">
              <a:latin typeface="Arial Rounded MT Bol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5629275" cy="45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55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¿</a:t>
            </a:r>
            <a:r>
              <a:rPr lang="es-ES_tradnl" dirty="0" smtClean="0"/>
              <a:t>Cuántos bolígrafos hay en la foto?</a:t>
            </a:r>
            <a:br>
              <a:rPr lang="es-ES_tradnl" dirty="0" smtClean="0"/>
            </a:br>
            <a:endParaRPr lang="es-ES_tradnl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2091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0980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55" y="220980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44780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04800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95300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17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¿</a:t>
            </a:r>
            <a:r>
              <a:rPr lang="es-ES_tradnl" dirty="0" smtClean="0"/>
              <a:t>Cuántos libros hay en la foto?</a:t>
            </a:r>
            <a:br>
              <a:rPr lang="es-ES_tradnl" dirty="0" smtClean="0"/>
            </a:br>
            <a:endParaRPr lang="es-ES_tradnl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2594649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590708"/>
            <a:ext cx="2594649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81200"/>
            <a:ext cx="2594649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67200"/>
            <a:ext cx="2594649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03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544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¿</a:t>
            </a:r>
            <a:r>
              <a:rPr lang="es-ES_tradnl" dirty="0" smtClean="0"/>
              <a:t>Cuántas mochilas hay en la foto?</a:t>
            </a:r>
            <a:br>
              <a:rPr lang="es-ES_tradnl" dirty="0" smtClean="0"/>
            </a:br>
            <a:endParaRPr lang="es-ES_tradnl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15335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76600"/>
            <a:ext cx="15335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35" y="4495800"/>
            <a:ext cx="15335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09837"/>
            <a:ext cx="15335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810125"/>
            <a:ext cx="15335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5999"/>
            <a:ext cx="15335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4050289"/>
            <a:ext cx="15335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1519236"/>
            <a:ext cx="15335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4844760"/>
            <a:ext cx="15335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518928"/>
            <a:ext cx="15335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360" y="5029200"/>
            <a:ext cx="15335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24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544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¿</a:t>
            </a:r>
            <a:r>
              <a:rPr lang="es-ES_tradnl" dirty="0" smtClean="0"/>
              <a:t>Cuántas reglas hay en la foto?</a:t>
            </a:r>
            <a:br>
              <a:rPr lang="es-ES_tradnl" dirty="0" smtClean="0"/>
            </a:br>
            <a:r>
              <a:rPr lang="es-ES_tradnl" dirty="0" smtClean="0"/>
              <a:t/>
            </a:r>
            <a:br>
              <a:rPr lang="es-ES_tradnl" dirty="0" smtClean="0"/>
            </a:br>
            <a:endParaRPr lang="es-ES_tradnl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905000"/>
            <a:ext cx="1352550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234" y="3429000"/>
            <a:ext cx="1352550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031206"/>
            <a:ext cx="1352550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10200"/>
            <a:ext cx="1352550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5" y="4395787"/>
            <a:ext cx="1352550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45619"/>
            <a:ext cx="1352550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809" y="1397793"/>
            <a:ext cx="1352550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743200"/>
            <a:ext cx="1352550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543" y="4060032"/>
            <a:ext cx="1352550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032" y="1219200"/>
            <a:ext cx="1352550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723" y="4501861"/>
            <a:ext cx="1352550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490080"/>
            <a:ext cx="1352550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14" y="3556721"/>
            <a:ext cx="1352550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807" y="5370151"/>
            <a:ext cx="1352550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87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Arial Rounded MT Bold" pitchFamily="34" charset="0"/>
              </a:rPr>
              <a:t>Más práctica</a:t>
            </a:r>
            <a:endParaRPr lang="es-ES_tradnl" dirty="0">
              <a:latin typeface="Arial Rounded MT Bold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420091" cy="178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267200"/>
            <a:ext cx="1420091" cy="178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76" y="3848550"/>
            <a:ext cx="1268978" cy="126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363733"/>
            <a:ext cx="1268978" cy="126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6133"/>
            <a:ext cx="1268978" cy="126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48550"/>
            <a:ext cx="1268978" cy="126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59092"/>
            <a:ext cx="1268978" cy="126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48095"/>
            <a:ext cx="1268978" cy="126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5835150"/>
            <a:ext cx="1271588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155" y="4042186"/>
            <a:ext cx="1271588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378" y="1616020"/>
            <a:ext cx="1271588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446" y="5087437"/>
            <a:ext cx="1271588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497521"/>
            <a:ext cx="1271588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1" y="231964"/>
            <a:ext cx="1271588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83" y="5435546"/>
            <a:ext cx="1321634" cy="123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966" y="3801352"/>
            <a:ext cx="1321634" cy="123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83" y="1385782"/>
            <a:ext cx="867852" cy="86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52" y="1447800"/>
            <a:ext cx="867852" cy="86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434" y="3231585"/>
            <a:ext cx="867852" cy="86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802" y="1375953"/>
            <a:ext cx="867852" cy="86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474" y="248095"/>
            <a:ext cx="867852" cy="86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689" y="1198224"/>
            <a:ext cx="867852" cy="86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728" y="2755767"/>
            <a:ext cx="867852" cy="86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637" y="4049113"/>
            <a:ext cx="867852" cy="86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526" y="5417354"/>
            <a:ext cx="867852" cy="86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961" y="63662"/>
            <a:ext cx="1268978" cy="126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2161"/>
            <a:ext cx="1321634" cy="123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50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Arial Rounded MT Bold" pitchFamily="34" charset="0"/>
              </a:rPr>
              <a:t>Más práctica</a:t>
            </a:r>
            <a:endParaRPr lang="es-ES_tradnl" dirty="0">
              <a:latin typeface="Arial Rounded MT Bol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1376363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38600"/>
            <a:ext cx="1376363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086299"/>
            <a:ext cx="1376363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6781"/>
            <a:ext cx="1528979" cy="152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723" y="1905000"/>
            <a:ext cx="1528979" cy="152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796345"/>
            <a:ext cx="1528979" cy="152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44545"/>
            <a:ext cx="1528979" cy="152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35" y="1714607"/>
            <a:ext cx="939729" cy="939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25324"/>
            <a:ext cx="939729" cy="939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553" y="152400"/>
            <a:ext cx="939729" cy="939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51" y="123500"/>
            <a:ext cx="939729" cy="939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827" y="5316031"/>
            <a:ext cx="939729" cy="939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434" y="4669305"/>
            <a:ext cx="939729" cy="939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99" y="3276600"/>
            <a:ext cx="939729" cy="939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915" y="1616435"/>
            <a:ext cx="939729" cy="939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11" y="3276600"/>
            <a:ext cx="1433512" cy="1276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281" y="5414963"/>
            <a:ext cx="1433512" cy="1276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586" y="772373"/>
            <a:ext cx="1433512" cy="1276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622" y="3577874"/>
            <a:ext cx="1433512" cy="1276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935" y="622264"/>
            <a:ext cx="1433512" cy="1276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99" y="3746464"/>
            <a:ext cx="1433512" cy="1276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644" y="1349628"/>
            <a:ext cx="1433512" cy="1276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56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965695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9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66801"/>
            <a:ext cx="9171709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49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1" y="228600"/>
            <a:ext cx="8575964" cy="643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66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5400" dirty="0" smtClean="0">
                <a:latin typeface="Arial Rounded MT Bold" pitchFamily="34" charset="0"/>
              </a:rPr>
              <a:t>La cita del día</a:t>
            </a:r>
            <a:endParaRPr lang="es-ES_tradnl" sz="5400" dirty="0">
              <a:latin typeface="Arial Rounded MT Bol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448425" cy="483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3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>
                <a:latin typeface="Arial Rounded MT Bold" pitchFamily="34" charset="0"/>
              </a:rPr>
              <a:t>Más práctica</a:t>
            </a:r>
            <a:br>
              <a:rPr lang="es-ES_tradnl" dirty="0" smtClean="0">
                <a:latin typeface="Arial Rounded MT Bold" pitchFamily="34" charset="0"/>
              </a:rPr>
            </a:br>
            <a:r>
              <a:rPr lang="es-ES_tradnl" dirty="0" smtClean="0">
                <a:latin typeface="Arial Rounded MT Bold" pitchFamily="34" charset="0"/>
              </a:rPr>
              <a:t>LA BOLSA MISTERIOSA</a:t>
            </a:r>
            <a:endParaRPr lang="es-ES_tradnl" dirty="0">
              <a:latin typeface="Arial Rounded MT Bold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731818"/>
            <a:ext cx="3810000" cy="488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67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32460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s-ES_tradnl" sz="3600" dirty="0" smtClean="0"/>
              <a:t>1)  el cuaderno</a:t>
            </a:r>
          </a:p>
          <a:p>
            <a:pPr>
              <a:lnSpc>
                <a:spcPct val="200000"/>
              </a:lnSpc>
            </a:pPr>
            <a:r>
              <a:rPr lang="es-ES_tradnl" sz="3600" dirty="0" smtClean="0"/>
              <a:t>2)  la regla</a:t>
            </a:r>
          </a:p>
          <a:p>
            <a:pPr>
              <a:lnSpc>
                <a:spcPct val="200000"/>
              </a:lnSpc>
            </a:pPr>
            <a:r>
              <a:rPr lang="es-ES_tradnl" sz="3600" dirty="0" smtClean="0"/>
              <a:t>3)  la goma de borrar</a:t>
            </a:r>
          </a:p>
          <a:p>
            <a:pPr>
              <a:lnSpc>
                <a:spcPct val="200000"/>
              </a:lnSpc>
            </a:pPr>
            <a:r>
              <a:rPr lang="es-ES_tradnl" sz="3600" dirty="0" smtClean="0"/>
              <a:t>4)  el bolígrafo  </a:t>
            </a:r>
          </a:p>
          <a:p>
            <a:pPr>
              <a:lnSpc>
                <a:spcPct val="200000"/>
              </a:lnSpc>
            </a:pPr>
            <a:r>
              <a:rPr lang="es-ES_tradnl" sz="3600" dirty="0" smtClean="0"/>
              <a:t>5)  el lápiz</a:t>
            </a:r>
            <a:endParaRPr lang="es-ES_tradnl" sz="36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4412"/>
            <a:ext cx="2023908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60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32460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s-ES_tradnl" sz="3600" dirty="0" smtClean="0"/>
              <a:t>1)  la hoja de papel</a:t>
            </a:r>
          </a:p>
          <a:p>
            <a:pPr>
              <a:lnSpc>
                <a:spcPct val="200000"/>
              </a:lnSpc>
            </a:pPr>
            <a:r>
              <a:rPr lang="es-ES_tradnl" sz="3600" dirty="0" smtClean="0"/>
              <a:t>2)  el marcador</a:t>
            </a:r>
          </a:p>
          <a:p>
            <a:pPr>
              <a:lnSpc>
                <a:spcPct val="200000"/>
              </a:lnSpc>
            </a:pPr>
            <a:r>
              <a:rPr lang="es-ES_tradnl" sz="3600" dirty="0" smtClean="0"/>
              <a:t>3)  el libro</a:t>
            </a:r>
          </a:p>
          <a:p>
            <a:pPr>
              <a:lnSpc>
                <a:spcPct val="200000"/>
              </a:lnSpc>
            </a:pPr>
            <a:r>
              <a:rPr lang="es-ES_tradnl" sz="3600" dirty="0" smtClean="0"/>
              <a:t>4)  el lápiz</a:t>
            </a:r>
          </a:p>
          <a:p>
            <a:pPr>
              <a:lnSpc>
                <a:spcPct val="200000"/>
              </a:lnSpc>
            </a:pPr>
            <a:r>
              <a:rPr lang="es-ES_tradnl" sz="3600" dirty="0" smtClean="0"/>
              <a:t>5)  la calculadora</a:t>
            </a:r>
            <a:endParaRPr lang="es-ES_tradnl" sz="36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133600"/>
            <a:ext cx="202406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3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32460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s-ES_tradnl" sz="3600" dirty="0" smtClean="0"/>
              <a:t>1)  el libro</a:t>
            </a:r>
          </a:p>
          <a:p>
            <a:pPr>
              <a:lnSpc>
                <a:spcPct val="200000"/>
              </a:lnSpc>
            </a:pPr>
            <a:r>
              <a:rPr lang="es-ES_tradnl" sz="3600" dirty="0" smtClean="0"/>
              <a:t>2)  la hoja de papel</a:t>
            </a:r>
          </a:p>
          <a:p>
            <a:pPr>
              <a:lnSpc>
                <a:spcPct val="200000"/>
              </a:lnSpc>
            </a:pPr>
            <a:r>
              <a:rPr lang="es-ES_tradnl" sz="3600" dirty="0" smtClean="0"/>
              <a:t>3)  la regla</a:t>
            </a:r>
          </a:p>
          <a:p>
            <a:pPr>
              <a:lnSpc>
                <a:spcPct val="200000"/>
              </a:lnSpc>
            </a:pPr>
            <a:r>
              <a:rPr lang="es-ES_tradnl" sz="3600" dirty="0" smtClean="0"/>
              <a:t>4)  la goma de borrar</a:t>
            </a:r>
          </a:p>
          <a:p>
            <a:pPr>
              <a:lnSpc>
                <a:spcPct val="200000"/>
              </a:lnSpc>
            </a:pPr>
            <a:r>
              <a:rPr lang="es-ES_tradnl" sz="3600" dirty="0" smtClean="0"/>
              <a:t>5)  el cuaderno</a:t>
            </a:r>
            <a:endParaRPr lang="es-ES_tradnl" sz="36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112818"/>
            <a:ext cx="202406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3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32460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s-ES_tradnl" sz="3600" dirty="0" smtClean="0"/>
              <a:t>1)  la calculadora</a:t>
            </a:r>
          </a:p>
          <a:p>
            <a:pPr>
              <a:lnSpc>
                <a:spcPct val="200000"/>
              </a:lnSpc>
            </a:pPr>
            <a:r>
              <a:rPr lang="es-ES_tradnl" sz="3600" dirty="0" smtClean="0"/>
              <a:t>2)  la carpeta</a:t>
            </a:r>
          </a:p>
          <a:p>
            <a:pPr>
              <a:lnSpc>
                <a:spcPct val="200000"/>
              </a:lnSpc>
            </a:pPr>
            <a:r>
              <a:rPr lang="es-ES_tradnl" sz="3600" dirty="0" smtClean="0"/>
              <a:t>3)  el cuaderno</a:t>
            </a:r>
          </a:p>
          <a:p>
            <a:pPr>
              <a:lnSpc>
                <a:spcPct val="200000"/>
              </a:lnSpc>
            </a:pPr>
            <a:r>
              <a:rPr lang="es-ES_tradnl" sz="3600" dirty="0" smtClean="0"/>
              <a:t>4)  el bolígrafo  </a:t>
            </a:r>
          </a:p>
          <a:p>
            <a:pPr>
              <a:lnSpc>
                <a:spcPct val="200000"/>
              </a:lnSpc>
            </a:pPr>
            <a:r>
              <a:rPr lang="es-ES_tradnl" sz="3600" dirty="0" smtClean="0"/>
              <a:t>5)  la grapadora</a:t>
            </a:r>
            <a:endParaRPr lang="es-ES_tradnl" sz="36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33600"/>
            <a:ext cx="202406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3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32460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s-ES_tradnl" sz="3600" dirty="0" smtClean="0"/>
              <a:t>1)  el marcador</a:t>
            </a:r>
          </a:p>
          <a:p>
            <a:pPr>
              <a:lnSpc>
                <a:spcPct val="200000"/>
              </a:lnSpc>
            </a:pPr>
            <a:r>
              <a:rPr lang="es-ES_tradnl" sz="3600" dirty="0" smtClean="0"/>
              <a:t>2)  el bolígrafo</a:t>
            </a:r>
          </a:p>
          <a:p>
            <a:pPr>
              <a:lnSpc>
                <a:spcPct val="200000"/>
              </a:lnSpc>
            </a:pPr>
            <a:r>
              <a:rPr lang="es-ES_tradnl" sz="3600" dirty="0" smtClean="0"/>
              <a:t>3)  la hoja de papel</a:t>
            </a:r>
          </a:p>
          <a:p>
            <a:pPr>
              <a:lnSpc>
                <a:spcPct val="200000"/>
              </a:lnSpc>
            </a:pPr>
            <a:r>
              <a:rPr lang="es-ES_tradnl" sz="3600" dirty="0" smtClean="0"/>
              <a:t>4)  la carpeta</a:t>
            </a:r>
          </a:p>
          <a:p>
            <a:pPr>
              <a:lnSpc>
                <a:spcPct val="200000"/>
              </a:lnSpc>
            </a:pPr>
            <a:r>
              <a:rPr lang="es-ES_tradnl" sz="3600" dirty="0" smtClean="0"/>
              <a:t>5)  </a:t>
            </a:r>
            <a:r>
              <a:rPr lang="es-ES_tradnl" sz="3600" dirty="0" smtClean="0"/>
              <a:t>la cinta</a:t>
            </a:r>
            <a:endParaRPr lang="es-ES_tradnl" sz="36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119745"/>
            <a:ext cx="202406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3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32460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s-ES_tradnl" sz="3600" dirty="0" smtClean="0"/>
              <a:t>1)  la goma de borrar</a:t>
            </a:r>
          </a:p>
          <a:p>
            <a:pPr>
              <a:lnSpc>
                <a:spcPct val="200000"/>
              </a:lnSpc>
            </a:pPr>
            <a:r>
              <a:rPr lang="es-ES_tradnl" sz="3600" dirty="0" smtClean="0"/>
              <a:t>2)  la carpeta</a:t>
            </a:r>
          </a:p>
          <a:p>
            <a:pPr>
              <a:lnSpc>
                <a:spcPct val="200000"/>
              </a:lnSpc>
            </a:pPr>
            <a:r>
              <a:rPr lang="es-ES_tradnl" sz="3600" dirty="0" smtClean="0"/>
              <a:t>3)  el libro</a:t>
            </a:r>
          </a:p>
          <a:p>
            <a:pPr>
              <a:lnSpc>
                <a:spcPct val="200000"/>
              </a:lnSpc>
            </a:pPr>
            <a:r>
              <a:rPr lang="es-ES_tradnl" sz="3600" dirty="0" smtClean="0"/>
              <a:t>4)  el lápiz</a:t>
            </a:r>
          </a:p>
          <a:p>
            <a:pPr>
              <a:lnSpc>
                <a:spcPct val="200000"/>
              </a:lnSpc>
            </a:pPr>
            <a:r>
              <a:rPr lang="es-ES_tradnl" sz="3600" dirty="0" smtClean="0"/>
              <a:t>5)  la hoja de papel</a:t>
            </a:r>
            <a:endParaRPr lang="es-ES_tradnl" sz="36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133600"/>
            <a:ext cx="202406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3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>
                <a:latin typeface="Arial Rounded MT Bold" pitchFamily="34" charset="0"/>
              </a:rPr>
              <a:t>Más práctica</a:t>
            </a:r>
            <a:endParaRPr lang="es-ES_tradnl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4000" dirty="0" smtClean="0"/>
              <a:t>1)  </a:t>
            </a:r>
            <a:r>
              <a:rPr lang="es-ES_tradnl" sz="4000" dirty="0" err="1" smtClean="0"/>
              <a:t>laaeoaldpjphe</a:t>
            </a:r>
            <a:endParaRPr lang="es-ES_tradnl" sz="4000" dirty="0" smtClean="0"/>
          </a:p>
          <a:p>
            <a:r>
              <a:rPr lang="es-ES_tradnl" sz="4000" dirty="0" smtClean="0"/>
              <a:t>2)  </a:t>
            </a:r>
            <a:r>
              <a:rPr lang="es-ES_tradnl" sz="4000" dirty="0" err="1" smtClean="0"/>
              <a:t>lncureaedo</a:t>
            </a:r>
            <a:r>
              <a:rPr lang="es-ES_tradnl" sz="4000" dirty="0" smtClean="0"/>
              <a:t> </a:t>
            </a:r>
          </a:p>
          <a:p>
            <a:r>
              <a:rPr lang="es-ES_tradnl" sz="4000" dirty="0" smtClean="0"/>
              <a:t>3)  </a:t>
            </a:r>
            <a:r>
              <a:rPr lang="es-ES_tradnl" sz="4000" dirty="0" err="1" smtClean="0"/>
              <a:t>lcmaolaih</a:t>
            </a:r>
            <a:endParaRPr lang="es-ES_tradnl" sz="4000" dirty="0" smtClean="0"/>
          </a:p>
          <a:p>
            <a:r>
              <a:rPr lang="es-ES_tradnl" sz="4000" dirty="0" smtClean="0"/>
              <a:t>4)  </a:t>
            </a:r>
            <a:r>
              <a:rPr lang="es-ES_tradnl" sz="4000" dirty="0" err="1" smtClean="0"/>
              <a:t>ealmdrcrao</a:t>
            </a:r>
            <a:endParaRPr lang="es-ES_tradnl" sz="4000" dirty="0" smtClean="0"/>
          </a:p>
          <a:p>
            <a:r>
              <a:rPr lang="es-ES_tradnl" sz="4000" dirty="0" smtClean="0"/>
              <a:t>5)  </a:t>
            </a:r>
            <a:r>
              <a:rPr lang="es-ES_tradnl" sz="4000" dirty="0" err="1" smtClean="0"/>
              <a:t>laborrademogra</a:t>
            </a:r>
            <a:endParaRPr lang="es-ES_tradnl" sz="4000" dirty="0" smtClean="0"/>
          </a:p>
          <a:p>
            <a:r>
              <a:rPr lang="es-ES_tradnl" sz="4000" dirty="0" smtClean="0"/>
              <a:t>6)  </a:t>
            </a:r>
            <a:r>
              <a:rPr lang="es-ES_tradnl" sz="4000" dirty="0" err="1" smtClean="0"/>
              <a:t>apaalretc</a:t>
            </a:r>
            <a:endParaRPr lang="es-ES_tradnl" sz="4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923" y="2362200"/>
            <a:ext cx="4103077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02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>
                <a:latin typeface="Arial Rounded MT Bold" pitchFamily="34" charset="0"/>
              </a:rPr>
              <a:t>Capítulo 3</a:t>
            </a:r>
            <a:br>
              <a:rPr lang="es-ES_tradnl" dirty="0" smtClean="0">
                <a:latin typeface="Arial Rounded MT Bold" pitchFamily="34" charset="0"/>
              </a:rPr>
            </a:br>
            <a:r>
              <a:rPr lang="es-ES_tradnl" dirty="0" smtClean="0">
                <a:latin typeface="Arial Rounded MT Bold" pitchFamily="34" charset="0"/>
              </a:rPr>
              <a:t>Las compras para la escuela</a:t>
            </a:r>
            <a:endParaRPr lang="es-ES_tradnl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In </a:t>
            </a:r>
            <a:r>
              <a:rPr lang="es-ES_tradnl" dirty="0" err="1" smtClean="0"/>
              <a:t>this</a:t>
            </a:r>
            <a:r>
              <a:rPr lang="es-ES_tradnl" dirty="0" smtClean="0"/>
              <a:t> </a:t>
            </a:r>
            <a:r>
              <a:rPr lang="es-ES_tradnl" dirty="0" err="1" smtClean="0"/>
              <a:t>chapter</a:t>
            </a:r>
            <a:r>
              <a:rPr lang="es-ES_tradnl" dirty="0" smtClean="0"/>
              <a:t> </a:t>
            </a:r>
            <a:r>
              <a:rPr lang="es-ES_tradnl" dirty="0" err="1" smtClean="0"/>
              <a:t>you</a:t>
            </a:r>
            <a:r>
              <a:rPr lang="es-ES_tradnl" dirty="0" smtClean="0"/>
              <a:t> </a:t>
            </a:r>
            <a:r>
              <a:rPr lang="es-ES_tradnl" dirty="0" err="1" smtClean="0"/>
              <a:t>will</a:t>
            </a:r>
            <a:r>
              <a:rPr lang="es-ES_tradnl" dirty="0" smtClean="0"/>
              <a:t> </a:t>
            </a:r>
            <a:r>
              <a:rPr lang="es-ES_tradnl" dirty="0" err="1" smtClean="0"/>
              <a:t>learn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:</a:t>
            </a:r>
          </a:p>
          <a:p>
            <a:pPr lvl="1"/>
            <a:r>
              <a:rPr lang="es-ES_tradnl" dirty="0" err="1" smtClean="0"/>
              <a:t>Identify</a:t>
            </a:r>
            <a:r>
              <a:rPr lang="es-ES_tradnl" dirty="0" smtClean="0"/>
              <a:t> and describe </a:t>
            </a:r>
            <a:r>
              <a:rPr lang="es-ES_tradnl" dirty="0" err="1" smtClean="0"/>
              <a:t>school</a:t>
            </a:r>
            <a:r>
              <a:rPr lang="es-ES_tradnl" dirty="0" smtClean="0"/>
              <a:t> </a:t>
            </a:r>
            <a:r>
              <a:rPr lang="es-ES_tradnl" dirty="0" err="1" smtClean="0"/>
              <a:t>supplies</a:t>
            </a:r>
            <a:endParaRPr lang="es-ES_tradnl" dirty="0" smtClean="0"/>
          </a:p>
          <a:p>
            <a:pPr lvl="1"/>
            <a:r>
              <a:rPr lang="es-ES_tradnl" dirty="0" err="1" smtClean="0"/>
              <a:t>Identify</a:t>
            </a:r>
            <a:r>
              <a:rPr lang="es-ES_tradnl" dirty="0" smtClean="0"/>
              <a:t> and describe </a:t>
            </a:r>
            <a:r>
              <a:rPr lang="es-ES_tradnl" dirty="0" err="1" smtClean="0"/>
              <a:t>articles</a:t>
            </a:r>
            <a:r>
              <a:rPr lang="es-ES_tradnl" dirty="0" smtClean="0"/>
              <a:t> of </a:t>
            </a:r>
            <a:r>
              <a:rPr lang="es-ES_tradnl" dirty="0" err="1" smtClean="0"/>
              <a:t>clothing</a:t>
            </a:r>
            <a:endParaRPr lang="es-ES_tradnl" dirty="0" smtClean="0"/>
          </a:p>
          <a:p>
            <a:pPr lvl="1"/>
            <a:r>
              <a:rPr lang="es-ES_tradnl" dirty="0" smtClean="0"/>
              <a:t>Shop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school</a:t>
            </a:r>
            <a:r>
              <a:rPr lang="es-ES_tradnl" dirty="0" smtClean="0"/>
              <a:t> </a:t>
            </a:r>
            <a:r>
              <a:rPr lang="es-ES_tradnl" dirty="0" err="1" smtClean="0"/>
              <a:t>supplies</a:t>
            </a:r>
            <a:r>
              <a:rPr lang="es-ES_tradnl" dirty="0" smtClean="0"/>
              <a:t> and </a:t>
            </a:r>
            <a:r>
              <a:rPr lang="es-ES_tradnl" dirty="0" err="1" smtClean="0"/>
              <a:t>clothing</a:t>
            </a:r>
            <a:endParaRPr lang="es-ES_tradnl" dirty="0" smtClean="0"/>
          </a:p>
          <a:p>
            <a:pPr lvl="1"/>
            <a:r>
              <a:rPr lang="es-ES_tradnl" dirty="0" err="1" smtClean="0"/>
              <a:t>State</a:t>
            </a:r>
            <a:r>
              <a:rPr lang="es-ES_tradnl" dirty="0" smtClean="0"/>
              <a:t> color and </a:t>
            </a:r>
            <a:r>
              <a:rPr lang="es-ES_tradnl" dirty="0" err="1" smtClean="0"/>
              <a:t>size</a:t>
            </a:r>
            <a:r>
              <a:rPr lang="es-ES_tradnl" dirty="0" smtClean="0"/>
              <a:t> </a:t>
            </a:r>
            <a:r>
              <a:rPr lang="es-ES_tradnl" dirty="0" err="1" smtClean="0"/>
              <a:t>preferences</a:t>
            </a:r>
            <a:endParaRPr lang="es-ES_tradnl" dirty="0" smtClean="0"/>
          </a:p>
          <a:p>
            <a:pPr lvl="1"/>
            <a:r>
              <a:rPr lang="es-ES_tradnl" dirty="0" err="1" smtClean="0"/>
              <a:t>Speak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people</a:t>
            </a:r>
            <a:r>
              <a:rPr lang="es-ES_tradnl" dirty="0" smtClean="0"/>
              <a:t> </a:t>
            </a:r>
            <a:r>
              <a:rPr lang="es-ES_tradnl" dirty="0" err="1" smtClean="0"/>
              <a:t>formally</a:t>
            </a:r>
            <a:r>
              <a:rPr lang="es-ES_tradnl" dirty="0" smtClean="0"/>
              <a:t> and </a:t>
            </a:r>
            <a:r>
              <a:rPr lang="es-ES_tradnl" dirty="0" err="1" smtClean="0"/>
              <a:t>informally</a:t>
            </a:r>
            <a:endParaRPr lang="es-ES_tradnl" dirty="0" smtClean="0"/>
          </a:p>
          <a:p>
            <a:pPr lvl="1"/>
            <a:r>
              <a:rPr lang="es-ES_tradnl" dirty="0" err="1" smtClean="0"/>
              <a:t>Discuss</a:t>
            </a:r>
            <a:r>
              <a:rPr lang="es-ES_tradnl" dirty="0" smtClean="0"/>
              <a:t> </a:t>
            </a:r>
            <a:r>
              <a:rPr lang="es-ES_tradnl" dirty="0" err="1" smtClean="0"/>
              <a:t>differences</a:t>
            </a:r>
            <a:r>
              <a:rPr lang="es-ES_tradnl" dirty="0" smtClean="0"/>
              <a:t> </a:t>
            </a:r>
            <a:r>
              <a:rPr lang="es-ES_tradnl" dirty="0" err="1" smtClean="0"/>
              <a:t>between</a:t>
            </a:r>
            <a:r>
              <a:rPr lang="es-ES_tradnl" dirty="0" smtClean="0"/>
              <a:t> </a:t>
            </a:r>
            <a:r>
              <a:rPr lang="es-ES_tradnl" dirty="0" err="1" smtClean="0"/>
              <a:t>schools</a:t>
            </a:r>
            <a:r>
              <a:rPr lang="es-ES_tradnl" dirty="0" smtClean="0"/>
              <a:t> in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United</a:t>
            </a:r>
            <a:r>
              <a:rPr lang="es-ES_tradnl" dirty="0" smtClean="0"/>
              <a:t> </a:t>
            </a:r>
            <a:r>
              <a:rPr lang="es-ES_tradnl" dirty="0" err="1" smtClean="0"/>
              <a:t>States</a:t>
            </a:r>
            <a:r>
              <a:rPr lang="es-ES_tradnl" dirty="0" smtClean="0"/>
              <a:t> and in </a:t>
            </a:r>
            <a:r>
              <a:rPr lang="es-ES_tradnl" dirty="0" err="1" smtClean="0"/>
              <a:t>Spanish-speaking</a:t>
            </a:r>
            <a:r>
              <a:rPr lang="es-ES_tradnl" dirty="0" smtClean="0"/>
              <a:t> </a:t>
            </a:r>
            <a:r>
              <a:rPr lang="es-ES_tradnl" dirty="0" err="1" smtClean="0"/>
              <a:t>countries</a:t>
            </a:r>
            <a:endParaRPr lang="es-ES_trad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67584"/>
            <a:ext cx="1066800" cy="136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8366"/>
            <a:ext cx="1066800" cy="136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18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5400" dirty="0" smtClean="0">
                <a:latin typeface="Arial Rounded MT Bold" pitchFamily="34" charset="0"/>
              </a:rPr>
              <a:t>Un repaso</a:t>
            </a:r>
            <a:endParaRPr lang="es-ES_tradnl" sz="5400" dirty="0">
              <a:latin typeface="Arial Rounded MT Bold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963" y="1676400"/>
            <a:ext cx="5757863" cy="4848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0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Arial Rounded MT Bold" pitchFamily="34" charset="0"/>
              </a:rPr>
              <a:t>Un cuaderno</a:t>
            </a:r>
            <a:endParaRPr lang="es-ES_tradnl" dirty="0">
              <a:latin typeface="Arial Rounded MT Bold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5260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72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Arial Rounded MT Bold" pitchFamily="34" charset="0"/>
              </a:rPr>
              <a:t>Un libro</a:t>
            </a:r>
            <a:endParaRPr lang="es-ES_tradnl" dirty="0">
              <a:latin typeface="Arial Rounded MT Bold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905000"/>
            <a:ext cx="666750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33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Arial Rounded MT Bold" pitchFamily="34" charset="0"/>
              </a:rPr>
              <a:t>Una hoja de papel</a:t>
            </a:r>
            <a:endParaRPr lang="es-ES_tradnl" dirty="0">
              <a:latin typeface="Arial Rounded MT Bold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3686175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15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Arial Rounded MT Bold" pitchFamily="34" charset="0"/>
              </a:rPr>
              <a:t>Un bolígrafo</a:t>
            </a:r>
            <a:endParaRPr lang="es-ES_tradnl" dirty="0">
              <a:latin typeface="Arial Rounded MT Bold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524000"/>
            <a:ext cx="66675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58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301</Words>
  <Application>Microsoft Office PowerPoint</Application>
  <PresentationFormat>On-screen Show (4:3)</PresentationFormat>
  <Paragraphs>79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Para hacer ahora Identifiquen:</vt:lpstr>
      <vt:lpstr>Hoy es el 2 de enero.</vt:lpstr>
      <vt:lpstr>La cita del día</vt:lpstr>
      <vt:lpstr>Capítulo 3 Las compras para la escuela</vt:lpstr>
      <vt:lpstr>Un repaso</vt:lpstr>
      <vt:lpstr>Un cuaderno</vt:lpstr>
      <vt:lpstr>Un libro</vt:lpstr>
      <vt:lpstr>Una hoja de papel</vt:lpstr>
      <vt:lpstr>Un bolígrafo</vt:lpstr>
      <vt:lpstr>Un lápiz</vt:lpstr>
      <vt:lpstr>Una goma de borrar</vt:lpstr>
      <vt:lpstr>Una calculadora</vt:lpstr>
      <vt:lpstr>Una grapadora</vt:lpstr>
      <vt:lpstr>Una regla</vt:lpstr>
      <vt:lpstr>Las tijeras</vt:lpstr>
      <vt:lpstr>El vocabulario nuevo</vt:lpstr>
      <vt:lpstr>Una mochila</vt:lpstr>
      <vt:lpstr>Una carpeta</vt:lpstr>
      <vt:lpstr>Un marcador</vt:lpstr>
      <vt:lpstr>La cinta</vt:lpstr>
      <vt:lpstr>¿Cuántos bolígrafos hay en la foto? </vt:lpstr>
      <vt:lpstr>¿Cuántos libros hay en la foto? </vt:lpstr>
      <vt:lpstr>¿Cuántas mochilas hay en la foto? </vt:lpstr>
      <vt:lpstr>¿Cuántas reglas hay en la foto?  </vt:lpstr>
      <vt:lpstr>Más práctica</vt:lpstr>
      <vt:lpstr>Más práctica</vt:lpstr>
      <vt:lpstr>PowerPoint Presentation</vt:lpstr>
      <vt:lpstr>PowerPoint Presentation</vt:lpstr>
      <vt:lpstr>PowerPoint Presentation</vt:lpstr>
      <vt:lpstr>Más práctica LA BOLSA MISTERIOSA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Más práctica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Hoy es el 2 de enero.</dc:title>
  <dc:creator>Wendy</dc:creator>
  <cp:lastModifiedBy>Wendy</cp:lastModifiedBy>
  <cp:revision>19</cp:revision>
  <dcterms:created xsi:type="dcterms:W3CDTF">2012-12-29T18:55:15Z</dcterms:created>
  <dcterms:modified xsi:type="dcterms:W3CDTF">2013-01-01T23:20:26Z</dcterms:modified>
</cp:coreProperties>
</file>