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59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81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69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900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87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72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097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127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727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8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37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360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BED0-A821-43A8-810C-1374EA4A7518}" type="datetimeFigureOut">
              <a:rPr lang="es-ES_tradnl" smtClean="0"/>
              <a:t>07/01/2013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7413-7D67-4BB8-8092-0FBF73EE8C1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8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4800" dirty="0" smtClean="0">
                <a:latin typeface="Ligurino Condensed" pitchFamily="2" charset="0"/>
              </a:rPr>
              <a:t>Para hacer ahora</a:t>
            </a:r>
            <a:br>
              <a:rPr lang="es-ES_tradnl" sz="4800" dirty="0" smtClean="0">
                <a:latin typeface="Ligurino Condensed" pitchFamily="2" charset="0"/>
              </a:rPr>
            </a:br>
            <a:r>
              <a:rPr lang="es-ES_tradnl" sz="3200" dirty="0" err="1" smtClean="0">
                <a:latin typeface="Ligurino Condensed" pitchFamily="2" charset="0"/>
              </a:rPr>
              <a:t>Fill</a:t>
            </a:r>
            <a:r>
              <a:rPr lang="es-ES_tradnl" sz="3200" dirty="0" smtClean="0">
                <a:latin typeface="Ligurino Condensed" pitchFamily="2" charset="0"/>
              </a:rPr>
              <a:t> in </a:t>
            </a:r>
            <a:r>
              <a:rPr lang="es-ES_tradnl" sz="3200" dirty="0" err="1" smtClean="0">
                <a:latin typeface="Ligurino Condensed" pitchFamily="2" charset="0"/>
              </a:rPr>
              <a:t>the</a:t>
            </a:r>
            <a:r>
              <a:rPr lang="es-ES_tradnl" sz="3200" dirty="0" smtClean="0">
                <a:latin typeface="Ligurino Condensed" pitchFamily="2" charset="0"/>
              </a:rPr>
              <a:t> </a:t>
            </a:r>
            <a:r>
              <a:rPr lang="es-ES_tradnl" sz="3200" dirty="0" err="1" smtClean="0">
                <a:latin typeface="Ligurino Condensed" pitchFamily="2" charset="0"/>
              </a:rPr>
              <a:t>blank</a:t>
            </a:r>
            <a:r>
              <a:rPr lang="es-ES_tradnl" sz="3200" dirty="0">
                <a:latin typeface="Ligurino Condensed" pitchFamily="2" charset="0"/>
              </a:rPr>
              <a:t> </a:t>
            </a:r>
            <a:r>
              <a:rPr lang="es-ES_tradnl" sz="3200" dirty="0" smtClean="0">
                <a:latin typeface="Ligurino Condensed" pitchFamily="2" charset="0"/>
              </a:rPr>
              <a:t>AND </a:t>
            </a:r>
            <a:r>
              <a:rPr lang="es-ES_tradnl" sz="3200" dirty="0" err="1" smtClean="0">
                <a:latin typeface="Ligurino Condensed" pitchFamily="2" charset="0"/>
              </a:rPr>
              <a:t>translate</a:t>
            </a:r>
            <a:r>
              <a:rPr lang="es-ES_tradnl" sz="3200" dirty="0" smtClean="0">
                <a:latin typeface="Ligurino Condensed" pitchFamily="2" charset="0"/>
              </a:rPr>
              <a:t> </a:t>
            </a:r>
            <a:r>
              <a:rPr lang="es-ES_tradnl" sz="3200" dirty="0" err="1" smtClean="0">
                <a:latin typeface="Ligurino Condensed" pitchFamily="2" charset="0"/>
              </a:rPr>
              <a:t>each</a:t>
            </a:r>
            <a:r>
              <a:rPr lang="es-ES_tradnl" sz="3200" dirty="0" smtClean="0">
                <a:latin typeface="Ligurino Condensed" pitchFamily="2" charset="0"/>
              </a:rPr>
              <a:t> </a:t>
            </a:r>
            <a:r>
              <a:rPr lang="es-ES_tradnl" sz="3200" dirty="0" err="1" smtClean="0">
                <a:latin typeface="Ligurino Condensed" pitchFamily="2" charset="0"/>
              </a:rPr>
              <a:t>sentence</a:t>
            </a:r>
            <a:r>
              <a:rPr lang="es-ES_tradnl" sz="3200" dirty="0" smtClean="0">
                <a:latin typeface="Ligurino Condensed" pitchFamily="2" charset="0"/>
              </a:rPr>
              <a:t> </a:t>
            </a:r>
            <a:r>
              <a:rPr lang="es-ES_tradnl" sz="3200" dirty="0" err="1" smtClean="0">
                <a:latin typeface="Ligurino Condensed" pitchFamily="2" charset="0"/>
              </a:rPr>
              <a:t>into</a:t>
            </a:r>
            <a:r>
              <a:rPr lang="es-ES_tradnl" sz="3200" dirty="0" smtClean="0">
                <a:latin typeface="Ligurino Condensed" pitchFamily="2" charset="0"/>
              </a:rPr>
              <a:t> English.</a:t>
            </a:r>
            <a:endParaRPr lang="es-ES_tradnl" sz="3200" dirty="0">
              <a:latin typeface="Ligurin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 Yo (hablar) __________________ con la profesora en la clase de matemáticas.  </a:t>
            </a:r>
          </a:p>
          <a:p>
            <a:r>
              <a:rPr lang="es-ES_tradnl" dirty="0" smtClean="0"/>
              <a:t>2)  Ellos (bailar) __________________ con sus amigas.</a:t>
            </a:r>
          </a:p>
          <a:p>
            <a:r>
              <a:rPr lang="es-ES_tradnl" dirty="0" smtClean="0"/>
              <a:t>3)  Ella (cantar) __________________ en el carro.</a:t>
            </a:r>
          </a:p>
          <a:p>
            <a:r>
              <a:rPr lang="es-ES_tradnl" dirty="0" smtClean="0"/>
              <a:t>4)  Nosotros (necesitar) _________________ la tarea.</a:t>
            </a:r>
          </a:p>
          <a:p>
            <a:r>
              <a:rPr lang="es-ES_tradnl" dirty="0" smtClean="0"/>
              <a:t>5)  Tú (comprar) _______________ un libro nuevo.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42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latin typeface="Ligurino Condensed" pitchFamily="2" charset="0"/>
              </a:rPr>
              <a:t>Tarjetas de vocabulario</a:t>
            </a:r>
            <a:endParaRPr lang="es-ES_tradnl" sz="7200" dirty="0">
              <a:latin typeface="Ligurino Condense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5013">
            <a:off x="1141884" y="2363316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6246"/>
            <a:ext cx="3816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4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7200" dirty="0" smtClean="0">
                <a:latin typeface="Ligurino Condensed" pitchFamily="2" charset="0"/>
              </a:rPr>
              <a:t>Hoy es el ocho de enero.</a:t>
            </a:r>
            <a:endParaRPr lang="es-ES_tradnl" sz="7200" dirty="0">
              <a:latin typeface="Ligurino Condensed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7598"/>
            <a:ext cx="3600450" cy="53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latin typeface="Ligurino Condensed" pitchFamily="2" charset="0"/>
              </a:rPr>
              <a:t>La cita del día</a:t>
            </a:r>
            <a:endParaRPr lang="es-ES_tradnl" sz="7200" dirty="0">
              <a:latin typeface="Ligurino Condensed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768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6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err="1" smtClean="0">
                <a:latin typeface="Ligurino" pitchFamily="2" charset="0"/>
              </a:rPr>
              <a:t>Cool</a:t>
            </a:r>
            <a:r>
              <a:rPr lang="es-ES_tradnl" sz="7200" dirty="0" smtClean="0">
                <a:latin typeface="Ligurino" pitchFamily="2" charset="0"/>
              </a:rPr>
              <a:t> Cubes</a:t>
            </a:r>
            <a:endParaRPr lang="es-ES_tradnl" sz="7200" dirty="0">
              <a:latin typeface="Ligurin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421">
            <a:off x="625044" y="2115773"/>
            <a:ext cx="3865006" cy="386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075">
            <a:off x="4145219" y="1995419"/>
            <a:ext cx="3996819" cy="39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Ligurino Condensed" pitchFamily="2" charset="0"/>
              </a:rPr>
              <a:t>¡</a:t>
            </a:r>
            <a:r>
              <a:rPr lang="es-ES_tradnl" sz="7200" dirty="0" smtClean="0">
                <a:latin typeface="Ligurino Condensed" pitchFamily="2" charset="0"/>
              </a:rPr>
              <a:t>Leemos!</a:t>
            </a:r>
            <a:endParaRPr lang="es-ES_tradnl" sz="7200" dirty="0">
              <a:latin typeface="Ligurino Condensed" pitchFamily="2" charset="0"/>
            </a:endParaRPr>
          </a:p>
        </p:txBody>
      </p:sp>
      <p:pic>
        <p:nvPicPr>
          <p:cNvPr id="3076" name="Picture 4" descr="http://moodle.fcschools.net/pluginfile.php/87186/course/section/21187/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1" y="1600200"/>
            <a:ext cx="5402396" cy="49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Ligurino" pitchFamily="2" charset="0"/>
              </a:rPr>
              <a:t>Actividad 1</a:t>
            </a:r>
            <a:br>
              <a:rPr lang="es-ES_tradnl" dirty="0" smtClean="0">
                <a:latin typeface="Ligurino" pitchFamily="2" charset="0"/>
              </a:rPr>
            </a:br>
            <a:r>
              <a:rPr lang="es-ES_tradnl" dirty="0" smtClean="0">
                <a:latin typeface="Ligurino" pitchFamily="2" charset="0"/>
              </a:rPr>
              <a:t>Los materiales escolares</a:t>
            </a:r>
            <a:endParaRPr lang="es-ES_tradnl" dirty="0">
              <a:latin typeface="Ligurin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Preparen una lista de materiales escolares importantes.  (</a:t>
            </a:r>
            <a:r>
              <a:rPr lang="es-ES_tradnl" dirty="0" err="1" smtClean="0"/>
              <a:t>Make</a:t>
            </a:r>
            <a:r>
              <a:rPr lang="es-ES_tradnl" dirty="0" smtClean="0"/>
              <a:t> a </a:t>
            </a:r>
            <a:r>
              <a:rPr lang="es-ES_tradnl" dirty="0" err="1" smtClean="0"/>
              <a:t>list</a:t>
            </a:r>
            <a:r>
              <a:rPr lang="es-ES_tradnl" dirty="0" smtClean="0"/>
              <a:t> of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supplies</a:t>
            </a:r>
            <a:r>
              <a:rPr lang="es-ES_tradnl" dirty="0" smtClean="0"/>
              <a:t>.)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467100" cy="292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Ligurino" pitchFamily="2" charset="0"/>
              </a:rPr>
              <a:t>Actividad 2- En la papelería </a:t>
            </a:r>
            <a:endParaRPr lang="es-ES_tradnl" dirty="0">
              <a:latin typeface="Ligurin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Necesita la muchacha materiales escolares?</a:t>
            </a:r>
          </a:p>
          <a:p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Busca los materiales escolares en la papelería?</a:t>
            </a:r>
          </a:p>
          <a:p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Mira ella un bolígrafo?</a:t>
            </a:r>
          </a:p>
          <a:p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Habla con el dependiente?</a:t>
            </a:r>
          </a:p>
          <a:p>
            <a:r>
              <a:rPr lang="es-ES_tradnl" dirty="0" smtClean="0"/>
              <a:t>5) </a:t>
            </a:r>
            <a:r>
              <a:rPr lang="en-US" dirty="0"/>
              <a:t>¿</a:t>
            </a:r>
            <a:r>
              <a:rPr lang="es-ES_tradnl" dirty="0" smtClean="0"/>
              <a:t>Compra el bolígrafo?</a:t>
            </a:r>
          </a:p>
          <a:p>
            <a:r>
              <a:rPr lang="es-ES_tradnl" dirty="0" smtClean="0"/>
              <a:t>6) </a:t>
            </a:r>
            <a:r>
              <a:rPr lang="en-US" dirty="0"/>
              <a:t>¿</a:t>
            </a:r>
            <a:r>
              <a:rPr lang="es-ES_tradnl" dirty="0" smtClean="0"/>
              <a:t>Paga en la caja?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01294"/>
            <a:ext cx="3304308" cy="18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7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Ligurino" pitchFamily="2" charset="0"/>
              </a:rPr>
              <a:t>Actividad 3- De compras</a:t>
            </a:r>
            <a:endParaRPr lang="es-ES_tradnl" dirty="0">
              <a:latin typeface="Ligurin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Diego _____________ materiales escolares.</a:t>
            </a:r>
          </a:p>
          <a:p>
            <a:pPr lvl="1"/>
            <a:r>
              <a:rPr lang="es-ES_tradnl" dirty="0"/>
              <a:t>A) habla       B) paga       C)  </a:t>
            </a:r>
            <a:r>
              <a:rPr lang="es-ES_tradnl" dirty="0" smtClean="0"/>
              <a:t>necesita</a:t>
            </a:r>
          </a:p>
          <a:p>
            <a:r>
              <a:rPr lang="es-ES_tradnl" dirty="0" smtClean="0"/>
              <a:t>2)  Él _____________ un bolígrafo y un cuaderno.</a:t>
            </a:r>
          </a:p>
          <a:p>
            <a:pPr lvl="1"/>
            <a:r>
              <a:rPr lang="es-ES_tradnl" dirty="0" smtClean="0"/>
              <a:t>A)  mira        B) cuesta    C)  habla</a:t>
            </a:r>
          </a:p>
          <a:p>
            <a:r>
              <a:rPr lang="es-ES_tradnl" dirty="0" smtClean="0"/>
              <a:t>3)  Diego _____________ con el empleado.</a:t>
            </a:r>
          </a:p>
          <a:p>
            <a:pPr lvl="1"/>
            <a:r>
              <a:rPr lang="es-ES_tradnl" dirty="0" smtClean="0"/>
              <a:t>A)  paga        B) habla     C)  mira</a:t>
            </a:r>
            <a:endParaRPr lang="es-ES_tradnl" dirty="0"/>
          </a:p>
          <a:p>
            <a:r>
              <a:rPr lang="es-ES_tradnl" dirty="0" smtClean="0"/>
              <a:t>4)  Él necesita _____________ para la computadora.</a:t>
            </a:r>
          </a:p>
          <a:p>
            <a:pPr lvl="1"/>
            <a:r>
              <a:rPr lang="es-ES_tradnl" dirty="0" smtClean="0"/>
              <a:t>A)  un disquete   B) un cuaderno      C) un bolígrafo </a:t>
            </a:r>
          </a:p>
          <a:p>
            <a:r>
              <a:rPr lang="es-ES_tradnl" dirty="0" smtClean="0"/>
              <a:t>5)  Diego _________________ en la caja.</a:t>
            </a:r>
          </a:p>
          <a:p>
            <a:pPr lvl="1"/>
            <a:r>
              <a:rPr lang="es-ES_tradnl" dirty="0" smtClean="0"/>
              <a:t>A)  paga                B) compra              C)  lleva</a:t>
            </a:r>
          </a:p>
          <a:p>
            <a:r>
              <a:rPr lang="es-ES_tradnl" dirty="0" smtClean="0"/>
              <a:t>6)  Él _____________ los materiales escolares en una mochila.</a:t>
            </a:r>
          </a:p>
          <a:p>
            <a:pPr lvl="1"/>
            <a:r>
              <a:rPr lang="es-ES_tradnl" dirty="0" smtClean="0"/>
              <a:t>A)  compra           B) mira                   C)  lleva</a:t>
            </a:r>
          </a:p>
        </p:txBody>
      </p:sp>
    </p:spTree>
    <p:extLst>
      <p:ext uri="{BB962C8B-B14F-4D97-AF65-F5344CB8AC3E}">
        <p14:creationId xmlns:p14="http://schemas.microsoft.com/office/powerpoint/2010/main" val="303548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Ligurino" pitchFamily="2" charset="0"/>
              </a:rPr>
              <a:t>Actividad 4- Una calculadora, por favor.</a:t>
            </a:r>
            <a:endParaRPr lang="es-ES_tradnl" dirty="0">
              <a:latin typeface="Ligurin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Con quién habla Casandra en la papelería?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Qué necesita ella?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Qué busca?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Compra la calculadora?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5) </a:t>
            </a:r>
            <a:r>
              <a:rPr lang="en-US" dirty="0"/>
              <a:t>¿</a:t>
            </a:r>
            <a:r>
              <a:rPr lang="es-ES_tradnl" dirty="0" smtClean="0"/>
              <a:t>Cuánto cuesta la calculadora?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6) </a:t>
            </a:r>
            <a:r>
              <a:rPr lang="en-US" dirty="0"/>
              <a:t>¿</a:t>
            </a:r>
            <a:r>
              <a:rPr lang="es-ES_tradnl" dirty="0" smtClean="0"/>
              <a:t>Dónde paga Casandra?</a:t>
            </a:r>
          </a:p>
        </p:txBody>
      </p:sp>
    </p:spTree>
    <p:extLst>
      <p:ext uri="{BB962C8B-B14F-4D97-AF65-F5344CB8AC3E}">
        <p14:creationId xmlns:p14="http://schemas.microsoft.com/office/powerpoint/2010/main" val="235646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324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Para hacer ahora Fill in the blank AND translate each sentence into English.</vt:lpstr>
      <vt:lpstr>Hoy es el ocho de enero.</vt:lpstr>
      <vt:lpstr>La cita del día</vt:lpstr>
      <vt:lpstr>Cool Cubes</vt:lpstr>
      <vt:lpstr>¡Leemos!</vt:lpstr>
      <vt:lpstr>Actividad 1 Los materiales escolares</vt:lpstr>
      <vt:lpstr>Actividad 2- En la papelería </vt:lpstr>
      <vt:lpstr>Actividad 3- De compras</vt:lpstr>
      <vt:lpstr>Actividad 4- Una calculadora, por favor.</vt:lpstr>
      <vt:lpstr>Tarjetas de vocabulario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ocho de enero.</dc:title>
  <dc:creator>Wendy</dc:creator>
  <cp:lastModifiedBy>Wendy</cp:lastModifiedBy>
  <cp:revision>10</cp:revision>
  <dcterms:created xsi:type="dcterms:W3CDTF">2013-01-05T21:27:08Z</dcterms:created>
  <dcterms:modified xsi:type="dcterms:W3CDTF">2013-01-08T01:36:53Z</dcterms:modified>
</cp:coreProperties>
</file>