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2C2D-0D75-4911-B09C-916D868D18F1}" type="datetimeFigureOut">
              <a:rPr lang="es-ES_tradnl" smtClean="0"/>
              <a:t>13/11/2012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0E8-1D60-4B4D-A030-D69BE43F42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420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2C2D-0D75-4911-B09C-916D868D18F1}" type="datetimeFigureOut">
              <a:rPr lang="es-ES_tradnl" smtClean="0"/>
              <a:t>13/11/2012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0E8-1D60-4B4D-A030-D69BE43F42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495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2C2D-0D75-4911-B09C-916D868D18F1}" type="datetimeFigureOut">
              <a:rPr lang="es-ES_tradnl" smtClean="0"/>
              <a:t>13/11/2012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0E8-1D60-4B4D-A030-D69BE43F42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948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2C2D-0D75-4911-B09C-916D868D18F1}" type="datetimeFigureOut">
              <a:rPr lang="es-ES_tradnl" smtClean="0"/>
              <a:t>13/11/2012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0E8-1D60-4B4D-A030-D69BE43F42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214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2C2D-0D75-4911-B09C-916D868D18F1}" type="datetimeFigureOut">
              <a:rPr lang="es-ES_tradnl" smtClean="0"/>
              <a:t>13/11/2012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0E8-1D60-4B4D-A030-D69BE43F42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401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2C2D-0D75-4911-B09C-916D868D18F1}" type="datetimeFigureOut">
              <a:rPr lang="es-ES_tradnl" smtClean="0"/>
              <a:t>13/11/2012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0E8-1D60-4B4D-A030-D69BE43F42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248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2C2D-0D75-4911-B09C-916D868D18F1}" type="datetimeFigureOut">
              <a:rPr lang="es-ES_tradnl" smtClean="0"/>
              <a:t>13/11/2012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0E8-1D60-4B4D-A030-D69BE43F42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983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2C2D-0D75-4911-B09C-916D868D18F1}" type="datetimeFigureOut">
              <a:rPr lang="es-ES_tradnl" smtClean="0"/>
              <a:t>13/11/2012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0E8-1D60-4B4D-A030-D69BE43F42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872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2C2D-0D75-4911-B09C-916D868D18F1}" type="datetimeFigureOut">
              <a:rPr lang="es-ES_tradnl" smtClean="0"/>
              <a:t>13/11/2012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0E8-1D60-4B4D-A030-D69BE43F42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365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2C2D-0D75-4911-B09C-916D868D18F1}" type="datetimeFigureOut">
              <a:rPr lang="es-ES_tradnl" smtClean="0"/>
              <a:t>13/11/2012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0E8-1D60-4B4D-A030-D69BE43F42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1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2C2D-0D75-4911-B09C-916D868D18F1}" type="datetimeFigureOut">
              <a:rPr lang="es-ES_tradnl" smtClean="0"/>
              <a:t>13/11/2012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00E8-1D60-4B4D-A030-D69BE43F42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561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42C2D-0D75-4911-B09C-916D868D18F1}" type="datetimeFigureOut">
              <a:rPr lang="es-ES_tradnl" smtClean="0"/>
              <a:t>13/11/2012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00E8-1D60-4B4D-A030-D69BE43F42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877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Para hacer ahora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La clase de geometría es una clase de __________________.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La clase de latín es una clase de __________________.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La clase de alemán es una clase de __________________.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La clase de historia es una clase de __________________.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La </a:t>
            </a:r>
            <a:r>
              <a:rPr lang="es-ES_tradnl" dirty="0" smtClean="0">
                <a:solidFill>
                  <a:srgbClr val="FFFF00"/>
                </a:solidFill>
              </a:rPr>
              <a:t>economía domestica no </a:t>
            </a:r>
            <a:r>
              <a:rPr lang="es-ES_tradnl" dirty="0" smtClean="0">
                <a:solidFill>
                  <a:srgbClr val="FFFF00"/>
                </a:solidFill>
              </a:rPr>
              <a:t>es un _______________ _______________.</a:t>
            </a:r>
            <a:endParaRPr lang="es-ES_trad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4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El arte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8930"/>
            <a:ext cx="3671888" cy="275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1147">
            <a:off x="4876800" y="3894116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4791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6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La física 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6444">
            <a:off x="5802177" y="4136512"/>
            <a:ext cx="2057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810000" cy="29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1578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4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El español 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0611">
            <a:off x="505691" y="2456584"/>
            <a:ext cx="4604262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97" y="2133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52" y="4600575"/>
            <a:ext cx="18573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6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Las clases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FF00"/>
                </a:solidFill>
              </a:rPr>
              <a:t>It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is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important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to</a:t>
            </a:r>
            <a:r>
              <a:rPr lang="es-ES_tradnl" dirty="0" smtClean="0">
                <a:solidFill>
                  <a:srgbClr val="FFFF00"/>
                </a:solidFill>
              </a:rPr>
              <a:t> be </a:t>
            </a:r>
            <a:r>
              <a:rPr lang="es-ES_tradnl" dirty="0" err="1" smtClean="0">
                <a:solidFill>
                  <a:srgbClr val="FFFF00"/>
                </a:solidFill>
              </a:rPr>
              <a:t>able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to</a:t>
            </a:r>
            <a:r>
              <a:rPr lang="es-ES_tradnl" dirty="0" smtClean="0">
                <a:solidFill>
                  <a:srgbClr val="FFFF00"/>
                </a:solidFill>
              </a:rPr>
              <a:t> describe </a:t>
            </a:r>
            <a:r>
              <a:rPr lang="es-ES_tradnl" dirty="0" err="1" smtClean="0">
                <a:solidFill>
                  <a:srgbClr val="FFFF00"/>
                </a:solidFill>
              </a:rPr>
              <a:t>your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classes</a:t>
            </a:r>
            <a:r>
              <a:rPr lang="es-ES_tradnl" dirty="0" smtClean="0">
                <a:solidFill>
                  <a:srgbClr val="FFFF00"/>
                </a:solidFill>
              </a:rPr>
              <a:t>.  Are </a:t>
            </a:r>
            <a:r>
              <a:rPr lang="es-ES_tradnl" dirty="0" err="1" smtClean="0">
                <a:solidFill>
                  <a:srgbClr val="FFFF00"/>
                </a:solidFill>
              </a:rPr>
              <a:t>they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easy</a:t>
            </a:r>
            <a:r>
              <a:rPr lang="es-ES_tradnl" dirty="0" smtClean="0">
                <a:solidFill>
                  <a:srgbClr val="FFFF00"/>
                </a:solidFill>
              </a:rPr>
              <a:t>?  Are </a:t>
            </a:r>
            <a:r>
              <a:rPr lang="es-ES_tradnl" dirty="0" err="1" smtClean="0">
                <a:solidFill>
                  <a:srgbClr val="FFFF00"/>
                </a:solidFill>
              </a:rPr>
              <a:t>they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hard</a:t>
            </a:r>
            <a:r>
              <a:rPr lang="es-ES_tradnl" dirty="0" smtClean="0">
                <a:solidFill>
                  <a:srgbClr val="FFFF00"/>
                </a:solidFill>
              </a:rPr>
              <a:t>?  </a:t>
            </a:r>
            <a:r>
              <a:rPr lang="es-ES_tradnl" dirty="0" err="1" smtClean="0">
                <a:solidFill>
                  <a:srgbClr val="FFFF00"/>
                </a:solidFill>
              </a:rPr>
              <a:t>Maybe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you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think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that</a:t>
            </a:r>
            <a:r>
              <a:rPr lang="es-ES_tradnl" dirty="0" smtClean="0">
                <a:solidFill>
                  <a:srgbClr val="FFFF00"/>
                </a:solidFill>
              </a:rPr>
              <a:t> a </a:t>
            </a:r>
            <a:r>
              <a:rPr lang="es-ES_tradnl" dirty="0" err="1" smtClean="0">
                <a:solidFill>
                  <a:srgbClr val="FFFF00"/>
                </a:solidFill>
              </a:rPr>
              <a:t>class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is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really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interesting</a:t>
            </a:r>
            <a:r>
              <a:rPr lang="es-ES_tradnl" dirty="0" smtClean="0">
                <a:solidFill>
                  <a:srgbClr val="FFFF00"/>
                </a:solidFill>
              </a:rPr>
              <a:t> and </a:t>
            </a:r>
            <a:r>
              <a:rPr lang="es-ES_tradnl" dirty="0" err="1" smtClean="0">
                <a:solidFill>
                  <a:srgbClr val="FFFF00"/>
                </a:solidFill>
              </a:rPr>
              <a:t>you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want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to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tell</a:t>
            </a:r>
            <a:r>
              <a:rPr lang="es-ES_tradnl" dirty="0" smtClean="0">
                <a:solidFill>
                  <a:srgbClr val="FFFF00"/>
                </a:solidFill>
              </a:rPr>
              <a:t> a </a:t>
            </a:r>
            <a:r>
              <a:rPr lang="es-ES_tradnl" dirty="0" err="1" smtClean="0">
                <a:solidFill>
                  <a:srgbClr val="FFFF00"/>
                </a:solidFill>
              </a:rPr>
              <a:t>friend</a:t>
            </a:r>
            <a:r>
              <a:rPr lang="es-ES_tradnl" dirty="0" smtClean="0">
                <a:solidFill>
                  <a:srgbClr val="FFFF00"/>
                </a:solidFill>
              </a:rPr>
              <a:t>.</a:t>
            </a:r>
          </a:p>
          <a:p>
            <a:endParaRPr lang="es-ES_tradnl" dirty="0">
              <a:solidFill>
                <a:srgbClr val="FFFF00"/>
              </a:solidFill>
            </a:endParaRPr>
          </a:p>
          <a:p>
            <a:r>
              <a:rPr lang="es-ES_tradnl" dirty="0" err="1" smtClean="0">
                <a:solidFill>
                  <a:srgbClr val="FFFF00"/>
                </a:solidFill>
              </a:rPr>
              <a:t>Today</a:t>
            </a:r>
            <a:r>
              <a:rPr lang="es-ES_tradnl" dirty="0" smtClean="0">
                <a:solidFill>
                  <a:srgbClr val="FFFF00"/>
                </a:solidFill>
              </a:rPr>
              <a:t>, </a:t>
            </a:r>
            <a:r>
              <a:rPr lang="es-ES_tradnl" dirty="0" err="1" smtClean="0">
                <a:solidFill>
                  <a:srgbClr val="FFFF00"/>
                </a:solidFill>
              </a:rPr>
              <a:t>we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will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learn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how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to</a:t>
            </a:r>
            <a:r>
              <a:rPr lang="es-ES_tradnl" dirty="0" smtClean="0">
                <a:solidFill>
                  <a:srgbClr val="FFFF00"/>
                </a:solidFill>
              </a:rPr>
              <a:t> do </a:t>
            </a:r>
            <a:r>
              <a:rPr lang="es-ES_tradnl" dirty="0" err="1" smtClean="0">
                <a:solidFill>
                  <a:srgbClr val="FFFF00"/>
                </a:solidFill>
              </a:rPr>
              <a:t>just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that</a:t>
            </a:r>
            <a:r>
              <a:rPr lang="es-ES_tradnl" dirty="0" smtClean="0">
                <a:solidFill>
                  <a:srgbClr val="FFFF00"/>
                </a:solidFill>
              </a:rPr>
              <a:t>.</a:t>
            </a:r>
          </a:p>
          <a:p>
            <a:endParaRPr lang="es-ES_tradnl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¿</a:t>
            </a:r>
            <a:r>
              <a:rPr lang="es-ES_tradnl" dirty="0" smtClean="0">
                <a:solidFill>
                  <a:srgbClr val="FFFF00"/>
                </a:solidFill>
              </a:rPr>
              <a:t>Listos?</a:t>
            </a:r>
            <a:endParaRPr lang="es-ES_trad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¿</a:t>
            </a:r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Cómo es la clase?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>
            <a:noAutofit/>
          </a:bodyPr>
          <a:lstStyle/>
          <a:p>
            <a:pPr algn="ctr"/>
            <a:r>
              <a:rPr lang="es-ES_tradnl" sz="3600" dirty="0" smtClean="0">
                <a:solidFill>
                  <a:srgbClr val="FFFF00"/>
                </a:solidFill>
              </a:rPr>
              <a:t>La clase es pequeña.</a:t>
            </a:r>
            <a:endParaRPr lang="es-ES_tradnl" sz="36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3600" dirty="0" smtClean="0">
                <a:solidFill>
                  <a:srgbClr val="FFFF00"/>
                </a:solidFill>
              </a:rPr>
              <a:t>La clase es grande.</a:t>
            </a:r>
            <a:endParaRPr lang="es-ES_tradnl" sz="3600" dirty="0">
              <a:solidFill>
                <a:srgbClr val="FFFF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1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1"/>
            <a:ext cx="3810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4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¿</a:t>
            </a:r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Cuántos alumnos hay en la clase?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>
            <a:noAutofit/>
          </a:bodyPr>
          <a:lstStyle/>
          <a:p>
            <a:pPr algn="ctr"/>
            <a:r>
              <a:rPr lang="es-ES_tradnl" sz="3200" dirty="0" smtClean="0">
                <a:solidFill>
                  <a:srgbClr val="FFFF00"/>
                </a:solidFill>
              </a:rPr>
              <a:t>Hay pocos alumnos en la clase.</a:t>
            </a:r>
            <a:endParaRPr lang="es-ES_tradnl" sz="32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>
            <a:noAutofit/>
          </a:bodyPr>
          <a:lstStyle/>
          <a:p>
            <a:pPr algn="ctr"/>
            <a:r>
              <a:rPr lang="es-ES_tradnl" sz="3200" dirty="0" smtClean="0">
                <a:solidFill>
                  <a:srgbClr val="FFFF00"/>
                </a:solidFill>
              </a:rPr>
              <a:t>Hay muchos alumnos en la clase.</a:t>
            </a:r>
            <a:endParaRPr lang="es-ES_tradnl" sz="3200" dirty="0">
              <a:solidFill>
                <a:srgbClr val="FFFF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1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1"/>
            <a:ext cx="3810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6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¿</a:t>
            </a:r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Cómo es la clase?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>
            <a:noAutofit/>
          </a:bodyPr>
          <a:lstStyle/>
          <a:p>
            <a:pPr algn="ctr"/>
            <a:r>
              <a:rPr lang="es-ES_tradnl" sz="3600" dirty="0" smtClean="0">
                <a:solidFill>
                  <a:srgbClr val="FFFF00"/>
                </a:solidFill>
              </a:rPr>
              <a:t>La clase es aburrida.</a:t>
            </a:r>
            <a:endParaRPr lang="es-ES_tradnl" sz="36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651375" cy="639762"/>
          </a:xfrm>
        </p:spPr>
        <p:txBody>
          <a:bodyPr>
            <a:noAutofit/>
          </a:bodyPr>
          <a:lstStyle/>
          <a:p>
            <a:pPr algn="ctr"/>
            <a:r>
              <a:rPr lang="es-ES_tradnl" sz="3600" dirty="0" smtClean="0">
                <a:solidFill>
                  <a:srgbClr val="FFFF00"/>
                </a:solidFill>
              </a:rPr>
              <a:t>La clase es interesante.</a:t>
            </a:r>
            <a:endParaRPr lang="es-ES_tradnl" sz="3600" dirty="0">
              <a:solidFill>
                <a:srgbClr val="FFFF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1"/>
            <a:ext cx="4556486" cy="328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1"/>
            <a:ext cx="4267200" cy="328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1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¿</a:t>
            </a:r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Cómo es la clase?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>
            <a:noAutofit/>
          </a:bodyPr>
          <a:lstStyle/>
          <a:p>
            <a:pPr algn="ctr"/>
            <a:r>
              <a:rPr lang="es-ES_tradnl" sz="3600" dirty="0" smtClean="0">
                <a:solidFill>
                  <a:srgbClr val="FFFF00"/>
                </a:solidFill>
              </a:rPr>
              <a:t>La clase es difícil.</a:t>
            </a:r>
            <a:endParaRPr lang="es-ES_tradnl" sz="36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651375" cy="639762"/>
          </a:xfrm>
        </p:spPr>
        <p:txBody>
          <a:bodyPr>
            <a:noAutofit/>
          </a:bodyPr>
          <a:lstStyle/>
          <a:p>
            <a:pPr algn="ctr"/>
            <a:r>
              <a:rPr lang="es-ES_tradnl" sz="3600" dirty="0" smtClean="0">
                <a:solidFill>
                  <a:srgbClr val="FFFF00"/>
                </a:solidFill>
              </a:rPr>
              <a:t>La clase es fácil.</a:t>
            </a:r>
            <a:endParaRPr lang="es-ES_tradnl" sz="3600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5" y="2895600"/>
            <a:ext cx="4225636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599"/>
            <a:ext cx="449580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7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Otras palabras útiles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4800" dirty="0" smtClean="0">
                <a:solidFill>
                  <a:srgbClr val="FFFF00"/>
                </a:solidFill>
              </a:rPr>
              <a:t>Muy, bastante</a:t>
            </a:r>
          </a:p>
          <a:p>
            <a:pPr marL="0" indent="0">
              <a:buNone/>
            </a:pPr>
            <a:endParaRPr lang="es-ES_tradnl" sz="4800" dirty="0" smtClean="0">
              <a:solidFill>
                <a:srgbClr val="FFFF00"/>
              </a:solidFill>
            </a:endParaRPr>
          </a:p>
          <a:p>
            <a:pPr lvl="1"/>
            <a:r>
              <a:rPr lang="es-ES_tradnl" sz="4800" dirty="0" smtClean="0">
                <a:solidFill>
                  <a:srgbClr val="FFFF00"/>
                </a:solidFill>
              </a:rPr>
              <a:t>La clase de historia es bastante difícil.</a:t>
            </a:r>
          </a:p>
          <a:p>
            <a:pPr lvl="1"/>
            <a:r>
              <a:rPr lang="es-ES_tradnl" sz="4800" dirty="0" smtClean="0">
                <a:solidFill>
                  <a:srgbClr val="FFFF00"/>
                </a:solidFill>
              </a:rPr>
              <a:t>La clase de español es muy interesante.</a:t>
            </a:r>
          </a:p>
          <a:p>
            <a:pPr marL="457200" lvl="1" indent="0"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6497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Más práctica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err="1" smtClean="0">
                <a:solidFill>
                  <a:srgbClr val="FFFF00"/>
                </a:solidFill>
              </a:rPr>
              <a:t>Please</a:t>
            </a:r>
            <a:r>
              <a:rPr lang="es-ES_tradnl" dirty="0" smtClean="0">
                <a:solidFill>
                  <a:srgbClr val="FFFF00"/>
                </a:solidFill>
              </a:rPr>
              <a:t> complete </a:t>
            </a:r>
            <a:r>
              <a:rPr lang="es-ES_tradnl" dirty="0" err="1" smtClean="0">
                <a:solidFill>
                  <a:srgbClr val="FFFF00"/>
                </a:solidFill>
              </a:rPr>
              <a:t>the</a:t>
            </a:r>
            <a:r>
              <a:rPr lang="es-ES_tradnl" dirty="0" smtClean="0">
                <a:solidFill>
                  <a:srgbClr val="FFFF00"/>
                </a:solidFill>
              </a:rPr>
              <a:t> back </a:t>
            </a:r>
            <a:r>
              <a:rPr lang="es-ES_tradnl" dirty="0" err="1" smtClean="0">
                <a:solidFill>
                  <a:srgbClr val="FFFF00"/>
                </a:solidFill>
              </a:rPr>
              <a:t>side</a:t>
            </a:r>
            <a:r>
              <a:rPr lang="es-ES_tradnl" dirty="0" smtClean="0">
                <a:solidFill>
                  <a:srgbClr val="FFFF00"/>
                </a:solidFill>
              </a:rPr>
              <a:t> of </a:t>
            </a:r>
            <a:r>
              <a:rPr lang="es-ES_tradnl" dirty="0" err="1" smtClean="0">
                <a:solidFill>
                  <a:srgbClr val="FFFF00"/>
                </a:solidFill>
              </a:rPr>
              <a:t>your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schedule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worksheet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from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yesterday</a:t>
            </a:r>
            <a:r>
              <a:rPr lang="es-ES_tradnl" dirty="0" smtClean="0">
                <a:solidFill>
                  <a:srgbClr val="FFFF00"/>
                </a:solidFill>
              </a:rPr>
              <a:t>.</a:t>
            </a:r>
          </a:p>
          <a:p>
            <a:endParaRPr lang="es-ES_tradnl" dirty="0">
              <a:solidFill>
                <a:srgbClr val="FFFF00"/>
              </a:solidFill>
            </a:endParaRPr>
          </a:p>
          <a:p>
            <a:r>
              <a:rPr lang="es-ES_tradnl" dirty="0" err="1" smtClean="0">
                <a:solidFill>
                  <a:srgbClr val="FFFF00"/>
                </a:solidFill>
              </a:rPr>
              <a:t>Name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each</a:t>
            </a:r>
            <a:r>
              <a:rPr lang="es-ES_tradnl" dirty="0" smtClean="0">
                <a:solidFill>
                  <a:srgbClr val="FFFF00"/>
                </a:solidFill>
              </a:rPr>
              <a:t> of </a:t>
            </a:r>
            <a:r>
              <a:rPr lang="es-ES_tradnl" dirty="0" err="1" smtClean="0">
                <a:solidFill>
                  <a:srgbClr val="FFFF00"/>
                </a:solidFill>
              </a:rPr>
              <a:t>your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classes</a:t>
            </a:r>
            <a:r>
              <a:rPr lang="es-ES_tradnl" dirty="0">
                <a:solidFill>
                  <a:srgbClr val="FFFF00"/>
                </a:solidFill>
              </a:rPr>
              <a:t> </a:t>
            </a:r>
            <a:r>
              <a:rPr lang="es-ES_tradnl" dirty="0" smtClean="0">
                <a:solidFill>
                  <a:srgbClr val="FFFF00"/>
                </a:solidFill>
              </a:rPr>
              <a:t>and describe </a:t>
            </a:r>
            <a:r>
              <a:rPr lang="es-ES_tradnl" dirty="0" err="1" smtClean="0">
                <a:solidFill>
                  <a:srgbClr val="FFFF00"/>
                </a:solidFill>
              </a:rPr>
              <a:t>each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one</a:t>
            </a:r>
            <a:r>
              <a:rPr lang="es-ES_tradnl" dirty="0" smtClean="0">
                <a:solidFill>
                  <a:srgbClr val="FFFF00"/>
                </a:solidFill>
              </a:rPr>
              <a:t> in </a:t>
            </a:r>
            <a:r>
              <a:rPr lang="es-ES_tradnl" dirty="0" err="1" smtClean="0">
                <a:solidFill>
                  <a:srgbClr val="FFFF00"/>
                </a:solidFill>
              </a:rPr>
              <a:t>three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sentences</a:t>
            </a:r>
            <a:r>
              <a:rPr lang="es-ES_tradnl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s-ES_tradnl" dirty="0" smtClean="0">
              <a:solidFill>
                <a:srgbClr val="FFFF00"/>
              </a:solidFill>
            </a:endParaRPr>
          </a:p>
          <a:p>
            <a:r>
              <a:rPr lang="es-ES_tradnl" dirty="0" err="1" smtClean="0">
                <a:solidFill>
                  <a:srgbClr val="FFFF00"/>
                </a:solidFill>
              </a:rPr>
              <a:t>This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assignment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will</a:t>
            </a:r>
            <a:r>
              <a:rPr lang="es-ES_tradnl" dirty="0" smtClean="0">
                <a:solidFill>
                  <a:srgbClr val="FFFF00"/>
                </a:solidFill>
              </a:rPr>
              <a:t> be </a:t>
            </a:r>
            <a:r>
              <a:rPr lang="es-ES_tradnl" dirty="0" err="1" smtClean="0">
                <a:solidFill>
                  <a:srgbClr val="FFFF00"/>
                </a:solidFill>
              </a:rPr>
              <a:t>graded</a:t>
            </a:r>
            <a:r>
              <a:rPr lang="es-ES_tradnl" dirty="0" smtClean="0">
                <a:solidFill>
                  <a:srgbClr val="FFFF00"/>
                </a:solidFill>
              </a:rPr>
              <a:t> as </a:t>
            </a:r>
            <a:r>
              <a:rPr lang="es-ES_tradnl" dirty="0" err="1" smtClean="0">
                <a:solidFill>
                  <a:srgbClr val="FFFF00"/>
                </a:solidFill>
              </a:rPr>
              <a:t>two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classwork</a:t>
            </a:r>
            <a:r>
              <a:rPr lang="es-ES_tradnl" dirty="0" smtClean="0">
                <a:solidFill>
                  <a:srgbClr val="FFFF00"/>
                </a:solidFill>
              </a:rPr>
              <a:t> grades.</a:t>
            </a:r>
          </a:p>
          <a:p>
            <a:endParaRPr lang="es-ES_tradnl" dirty="0">
              <a:solidFill>
                <a:srgbClr val="FFFF00"/>
              </a:solidFill>
            </a:endParaRPr>
          </a:p>
          <a:p>
            <a:r>
              <a:rPr lang="es-ES_tradnl" dirty="0" err="1" smtClean="0">
                <a:solidFill>
                  <a:srgbClr val="FFFF00"/>
                </a:solidFill>
              </a:rPr>
              <a:t>It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will</a:t>
            </a:r>
            <a:r>
              <a:rPr lang="es-ES_tradnl" dirty="0" smtClean="0">
                <a:solidFill>
                  <a:srgbClr val="FFFF00"/>
                </a:solidFill>
              </a:rPr>
              <a:t> be </a:t>
            </a:r>
            <a:r>
              <a:rPr lang="es-ES_tradnl" dirty="0" err="1" smtClean="0">
                <a:solidFill>
                  <a:srgbClr val="FFFF00"/>
                </a:solidFill>
              </a:rPr>
              <a:t>collected</a:t>
            </a:r>
            <a:r>
              <a:rPr lang="es-ES_tradnl" dirty="0" smtClean="0">
                <a:solidFill>
                  <a:srgbClr val="FFFF00"/>
                </a:solidFill>
              </a:rPr>
              <a:t> at </a:t>
            </a:r>
            <a:r>
              <a:rPr lang="es-ES_tradnl" dirty="0" err="1" smtClean="0">
                <a:solidFill>
                  <a:srgbClr val="FFFF00"/>
                </a:solidFill>
              </a:rPr>
              <a:t>the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bell</a:t>
            </a:r>
            <a:r>
              <a:rPr lang="es-ES_tradnl" dirty="0" smtClean="0">
                <a:solidFill>
                  <a:srgbClr val="FFFF00"/>
                </a:solidFill>
              </a:rPr>
              <a:t>.</a:t>
            </a:r>
            <a:endParaRPr lang="es-ES_trad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Hoy es el 14 de noviembre.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7" y="1543050"/>
            <a:ext cx="4092512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7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La cita del día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676400"/>
            <a:ext cx="43243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5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El objetivo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6600" dirty="0" err="1" smtClean="0">
                <a:solidFill>
                  <a:srgbClr val="FFFF00"/>
                </a:solidFill>
              </a:rPr>
              <a:t>We</a:t>
            </a:r>
            <a:r>
              <a:rPr lang="es-ES_tradnl" sz="6600" dirty="0" smtClean="0">
                <a:solidFill>
                  <a:srgbClr val="FFFF00"/>
                </a:solidFill>
              </a:rPr>
              <a:t> are </a:t>
            </a:r>
            <a:r>
              <a:rPr lang="es-ES_tradnl" sz="6600" dirty="0" err="1" smtClean="0">
                <a:solidFill>
                  <a:srgbClr val="FFFF00"/>
                </a:solidFill>
              </a:rPr>
              <a:t>learning</a:t>
            </a:r>
            <a:r>
              <a:rPr lang="es-ES_tradnl" sz="6600" dirty="0" smtClean="0">
                <a:solidFill>
                  <a:srgbClr val="FFFF00"/>
                </a:solidFill>
              </a:rPr>
              <a:t> </a:t>
            </a:r>
            <a:r>
              <a:rPr lang="es-ES_tradnl" sz="6600" dirty="0" err="1" smtClean="0">
                <a:solidFill>
                  <a:srgbClr val="FFFF00"/>
                </a:solidFill>
              </a:rPr>
              <a:t>to</a:t>
            </a:r>
            <a:r>
              <a:rPr lang="es-ES_tradnl" sz="6600" dirty="0" smtClean="0">
                <a:solidFill>
                  <a:srgbClr val="FFFF00"/>
                </a:solidFill>
              </a:rPr>
              <a:t> describe </a:t>
            </a:r>
            <a:r>
              <a:rPr lang="es-ES_tradnl" sz="6600" dirty="0" err="1" smtClean="0">
                <a:solidFill>
                  <a:srgbClr val="FFFF00"/>
                </a:solidFill>
              </a:rPr>
              <a:t>school</a:t>
            </a:r>
            <a:r>
              <a:rPr lang="es-ES_tradnl" sz="6600" dirty="0" smtClean="0">
                <a:solidFill>
                  <a:srgbClr val="FFFF00"/>
                </a:solidFill>
              </a:rPr>
              <a:t> </a:t>
            </a:r>
            <a:r>
              <a:rPr lang="es-ES_tradnl" sz="6600" dirty="0" err="1" smtClean="0">
                <a:solidFill>
                  <a:srgbClr val="FFFF00"/>
                </a:solidFill>
              </a:rPr>
              <a:t>classes</a:t>
            </a:r>
            <a:r>
              <a:rPr lang="es-ES_tradnl" sz="6600" dirty="0" smtClean="0">
                <a:solidFill>
                  <a:srgbClr val="FFFF00"/>
                </a:solidFill>
              </a:rPr>
              <a:t>.</a:t>
            </a:r>
            <a:endParaRPr lang="es-ES_tradnl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Un repaso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FF00"/>
                </a:solidFill>
              </a:rPr>
              <a:t>On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the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following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slides</a:t>
            </a:r>
            <a:r>
              <a:rPr lang="es-ES_tradnl" dirty="0" smtClean="0">
                <a:solidFill>
                  <a:srgbClr val="FFFF00"/>
                </a:solidFill>
              </a:rPr>
              <a:t>, </a:t>
            </a:r>
            <a:r>
              <a:rPr lang="es-ES_tradnl" dirty="0" err="1" smtClean="0">
                <a:solidFill>
                  <a:srgbClr val="FFFF00"/>
                </a:solidFill>
              </a:rPr>
              <a:t>you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will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see</a:t>
            </a:r>
            <a:r>
              <a:rPr lang="es-ES_tradnl" dirty="0" smtClean="0">
                <a:solidFill>
                  <a:srgbClr val="FFFF00"/>
                </a:solidFill>
              </a:rPr>
              <a:t> a </a:t>
            </a:r>
            <a:r>
              <a:rPr lang="es-ES_tradnl" dirty="0" err="1" smtClean="0">
                <a:solidFill>
                  <a:srgbClr val="FFFF00"/>
                </a:solidFill>
              </a:rPr>
              <a:t>picture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that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represents</a:t>
            </a:r>
            <a:r>
              <a:rPr lang="es-ES_tradnl" dirty="0" smtClean="0">
                <a:solidFill>
                  <a:srgbClr val="FFFF00"/>
                </a:solidFill>
              </a:rPr>
              <a:t> a </a:t>
            </a:r>
            <a:r>
              <a:rPr lang="es-ES_tradnl" dirty="0" err="1" smtClean="0">
                <a:solidFill>
                  <a:srgbClr val="FFFF00"/>
                </a:solidFill>
              </a:rPr>
              <a:t>school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course</a:t>
            </a:r>
            <a:r>
              <a:rPr lang="es-ES_tradnl" dirty="0" smtClean="0">
                <a:solidFill>
                  <a:srgbClr val="FFFF00"/>
                </a:solidFill>
              </a:rPr>
              <a:t>.</a:t>
            </a:r>
          </a:p>
          <a:p>
            <a:endParaRPr lang="es-ES_tradnl" dirty="0">
              <a:solidFill>
                <a:srgbClr val="FFFF00"/>
              </a:solidFill>
            </a:endParaRPr>
          </a:p>
          <a:p>
            <a:r>
              <a:rPr lang="es-ES_tradnl" dirty="0" err="1" smtClean="0">
                <a:solidFill>
                  <a:srgbClr val="FFFF00"/>
                </a:solidFill>
              </a:rPr>
              <a:t>If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you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believe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you</a:t>
            </a:r>
            <a:r>
              <a:rPr lang="es-ES_tradnl" dirty="0" smtClean="0">
                <a:solidFill>
                  <a:srgbClr val="FFFF00"/>
                </a:solidFill>
              </a:rPr>
              <a:t> can </a:t>
            </a:r>
            <a:r>
              <a:rPr lang="es-ES_tradnl" dirty="0" err="1" smtClean="0">
                <a:solidFill>
                  <a:srgbClr val="FFFF00"/>
                </a:solidFill>
              </a:rPr>
              <a:t>identify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the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correct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course</a:t>
            </a:r>
            <a:r>
              <a:rPr lang="es-ES_tradnl" dirty="0" smtClean="0">
                <a:solidFill>
                  <a:srgbClr val="FFFF00"/>
                </a:solidFill>
              </a:rPr>
              <a:t>, </a:t>
            </a:r>
            <a:r>
              <a:rPr lang="es-ES_tradnl" dirty="0" err="1" smtClean="0">
                <a:solidFill>
                  <a:srgbClr val="FFFF00"/>
                </a:solidFill>
              </a:rPr>
              <a:t>please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raise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your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hand</a:t>
            </a:r>
            <a:r>
              <a:rPr lang="es-ES_tradnl" dirty="0" smtClean="0">
                <a:solidFill>
                  <a:srgbClr val="FFFF00"/>
                </a:solidFill>
              </a:rPr>
              <a:t>.</a:t>
            </a:r>
          </a:p>
          <a:p>
            <a:endParaRPr lang="es-ES_tradnl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¿</a:t>
            </a:r>
            <a:r>
              <a:rPr lang="es-ES_tradnl" dirty="0" smtClean="0">
                <a:solidFill>
                  <a:srgbClr val="FFFF00"/>
                </a:solidFill>
              </a:rPr>
              <a:t>Listos?</a:t>
            </a:r>
            <a:endParaRPr lang="es-ES_trad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El francés 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943225" cy="428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005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4714">
            <a:off x="4933950" y="2133891"/>
            <a:ext cx="24669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80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La educación física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754">
            <a:off x="809256" y="2354272"/>
            <a:ext cx="2867025" cy="263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2057400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822316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05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La geometría 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002">
            <a:off x="5750919" y="2141493"/>
            <a:ext cx="20478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73" y="4613764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499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5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La geografía </a:t>
            </a:r>
            <a:endParaRPr lang="es-ES_tradnl" dirty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7430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30" y="4176713"/>
            <a:ext cx="5099380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79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77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308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Para hacer ahora</vt:lpstr>
      <vt:lpstr>Hoy es el 14 de noviembre.</vt:lpstr>
      <vt:lpstr>La cita del día</vt:lpstr>
      <vt:lpstr>El objetivo</vt:lpstr>
      <vt:lpstr>Un repaso</vt:lpstr>
      <vt:lpstr>El francés </vt:lpstr>
      <vt:lpstr>La educación física</vt:lpstr>
      <vt:lpstr>La geometría </vt:lpstr>
      <vt:lpstr>La geografía </vt:lpstr>
      <vt:lpstr>El arte</vt:lpstr>
      <vt:lpstr>La física </vt:lpstr>
      <vt:lpstr>El español </vt:lpstr>
      <vt:lpstr>Las clases</vt:lpstr>
      <vt:lpstr>¿Cómo es la clase?</vt:lpstr>
      <vt:lpstr>¿Cuántos alumnos hay en la clase?</vt:lpstr>
      <vt:lpstr>¿Cómo es la clase?</vt:lpstr>
      <vt:lpstr>¿Cómo es la clase?</vt:lpstr>
      <vt:lpstr>Otras palabras útiles</vt:lpstr>
      <vt:lpstr>Más práctica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14 de noviembre.</dc:title>
  <dc:creator>Wendy</dc:creator>
  <cp:lastModifiedBy>Wendy</cp:lastModifiedBy>
  <cp:revision>10</cp:revision>
  <dcterms:created xsi:type="dcterms:W3CDTF">2012-11-05T15:53:48Z</dcterms:created>
  <dcterms:modified xsi:type="dcterms:W3CDTF">2012-11-13T22:05:23Z</dcterms:modified>
</cp:coreProperties>
</file>