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131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665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067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171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639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944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633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91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869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46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047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063C-614D-4641-99EB-287D694986C9}" type="datetimeFigureOut">
              <a:rPr lang="es-ES_tradnl" smtClean="0"/>
              <a:t>27/11/2012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4CC1-05E5-4D49-B746-2DD7C9713B4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334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Maiandra GD" pitchFamily="34" charset="0"/>
              </a:rPr>
              <a:t>Para hacer ahora</a:t>
            </a:r>
            <a:br>
              <a:rPr lang="es-ES_tradnl" dirty="0" smtClean="0">
                <a:latin typeface="Maiandra GD" pitchFamily="34" charset="0"/>
              </a:rPr>
            </a:br>
            <a:r>
              <a:rPr lang="es-ES_tradnl" dirty="0" smtClean="0">
                <a:latin typeface="Maiandra GD" pitchFamily="34" charset="0"/>
                <a:sym typeface="Wingdings" pitchFamily="2" charset="2"/>
              </a:rPr>
              <a:t> </a:t>
            </a:r>
            <a:r>
              <a:rPr lang="en-US" dirty="0" smtClean="0"/>
              <a:t>¡</a:t>
            </a:r>
            <a:r>
              <a:rPr lang="es-ES_tradnl" dirty="0" smtClean="0">
                <a:latin typeface="Maiandra GD" pitchFamily="34" charset="0"/>
              </a:rPr>
              <a:t>Oraciones completas! </a:t>
            </a:r>
            <a:r>
              <a:rPr lang="es-ES_tradnl" dirty="0" smtClean="0">
                <a:latin typeface="Maiandra GD" pitchFamily="34" charset="0"/>
                <a:sym typeface="Wingdings" pitchFamily="2" charset="2"/>
              </a:rPr>
              <a:t></a:t>
            </a:r>
            <a:r>
              <a:rPr lang="es-ES_tradnl" dirty="0" smtClean="0">
                <a:latin typeface="Maiandra GD" pitchFamily="34" charset="0"/>
              </a:rPr>
              <a:t/>
            </a:r>
            <a:br>
              <a:rPr lang="es-ES_tradnl" dirty="0" smtClean="0">
                <a:latin typeface="Maiandra GD" pitchFamily="34" charset="0"/>
              </a:rPr>
            </a:br>
            <a:endParaRPr lang="es-ES_tradnl" sz="3100" dirty="0">
              <a:latin typeface="Maiandra G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4000" dirty="0" smtClean="0"/>
              <a:t>1) </a:t>
            </a:r>
            <a:r>
              <a:rPr lang="en-US" sz="4000" dirty="0" smtClean="0"/>
              <a:t>¿</a:t>
            </a:r>
            <a:r>
              <a:rPr lang="en-US" sz="4000" dirty="0" err="1" smtClean="0"/>
              <a:t>Eres</a:t>
            </a:r>
            <a:r>
              <a:rPr lang="en-US" sz="4000" dirty="0" smtClean="0"/>
              <a:t> alto(a) o </a:t>
            </a:r>
            <a:r>
              <a:rPr lang="en-US" sz="4000" dirty="0" err="1" smtClean="0"/>
              <a:t>bajo</a:t>
            </a:r>
            <a:r>
              <a:rPr lang="en-US" sz="4000" dirty="0" smtClean="0"/>
              <a:t>(a)?</a:t>
            </a:r>
          </a:p>
          <a:p>
            <a:r>
              <a:rPr lang="en-US" sz="4000" dirty="0" smtClean="0"/>
              <a:t>2) ¿</a:t>
            </a:r>
            <a:r>
              <a:rPr lang="en-US" sz="4000" dirty="0" err="1" smtClean="0"/>
              <a:t>Eres</a:t>
            </a:r>
            <a:r>
              <a:rPr lang="en-US" sz="4000" dirty="0" smtClean="0"/>
              <a:t> un </a:t>
            </a:r>
            <a:r>
              <a:rPr lang="en-US" sz="4000" dirty="0" err="1" smtClean="0"/>
              <a:t>alumno</a:t>
            </a:r>
            <a:r>
              <a:rPr lang="en-US" sz="4000" dirty="0" smtClean="0"/>
              <a:t> o </a:t>
            </a:r>
            <a:r>
              <a:rPr lang="en-US" sz="4000" dirty="0" err="1" smtClean="0"/>
              <a:t>una</a:t>
            </a:r>
            <a:r>
              <a:rPr lang="en-US" sz="4000" dirty="0" smtClean="0"/>
              <a:t> alumna en la </a:t>
            </a:r>
            <a:r>
              <a:rPr lang="en-US" sz="4000" dirty="0" err="1" smtClean="0"/>
              <a:t>escuela</a:t>
            </a:r>
            <a:r>
              <a:rPr lang="en-US" sz="4000" dirty="0" smtClean="0"/>
              <a:t> </a:t>
            </a:r>
            <a:r>
              <a:rPr lang="en-US" sz="4000" dirty="0" err="1" smtClean="0"/>
              <a:t>primaria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3) ¿</a:t>
            </a:r>
            <a:r>
              <a:rPr lang="en-US" sz="4000" dirty="0" err="1" smtClean="0"/>
              <a:t>Eres</a:t>
            </a:r>
            <a:r>
              <a:rPr lang="en-US" sz="4000" dirty="0" smtClean="0"/>
              <a:t> </a:t>
            </a:r>
            <a:r>
              <a:rPr lang="en-US" sz="4000" dirty="0" err="1" smtClean="0"/>
              <a:t>valiente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4) ¿</a:t>
            </a:r>
            <a:r>
              <a:rPr lang="en-US" sz="4000" dirty="0" err="1" smtClean="0"/>
              <a:t>Eres</a:t>
            </a:r>
            <a:r>
              <a:rPr lang="en-US" sz="4000" dirty="0" smtClean="0"/>
              <a:t> </a:t>
            </a:r>
            <a:r>
              <a:rPr lang="en-US" sz="4000" dirty="0" err="1" smtClean="0"/>
              <a:t>muy</a:t>
            </a:r>
            <a:r>
              <a:rPr lang="en-US" sz="4000" dirty="0" smtClean="0"/>
              <a:t> </a:t>
            </a:r>
            <a:r>
              <a:rPr lang="en-US" sz="4000" dirty="0" err="1" smtClean="0"/>
              <a:t>inteligente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5) ¿</a:t>
            </a:r>
            <a:r>
              <a:rPr lang="en-US" sz="4000" dirty="0" err="1" smtClean="0"/>
              <a:t>Eres</a:t>
            </a:r>
            <a:r>
              <a:rPr lang="en-US" sz="4000" dirty="0" smtClean="0"/>
              <a:t> </a:t>
            </a:r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 smtClean="0"/>
              <a:t>chica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6) ¿</a:t>
            </a:r>
            <a:r>
              <a:rPr lang="en-US" sz="4000" dirty="0" err="1" smtClean="0"/>
              <a:t>Eres</a:t>
            </a:r>
            <a:r>
              <a:rPr lang="en-US" sz="4000" dirty="0" smtClean="0"/>
              <a:t> de los </a:t>
            </a:r>
            <a:r>
              <a:rPr lang="en-US" sz="4000" dirty="0" err="1" smtClean="0"/>
              <a:t>Estados</a:t>
            </a:r>
            <a:r>
              <a:rPr lang="en-US" sz="4000" dirty="0" smtClean="0"/>
              <a:t> </a:t>
            </a:r>
            <a:r>
              <a:rPr lang="en-US" sz="4000" dirty="0" err="1" smtClean="0"/>
              <a:t>Unidos</a:t>
            </a:r>
            <a:r>
              <a:rPr lang="en-US" sz="4000" dirty="0" smtClean="0"/>
              <a:t>?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31592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496050" cy="411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114800" y="457200"/>
            <a:ext cx="3524250" cy="2438400"/>
          </a:xfrm>
          <a:prstGeom prst="wedgeRoundRectCallout">
            <a:avLst>
              <a:gd name="adj1" fmla="val -40538"/>
              <a:gd name="adj2" fmla="val 85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latin typeface="Maiandra GD" pitchFamily="34" charset="0"/>
              </a:rPr>
              <a:t>Nosotras somos amigas.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6377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93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Maiandra GD" pitchFamily="34" charset="0"/>
              </a:rPr>
              <a:t>Más práctica</a:t>
            </a:r>
            <a:br>
              <a:rPr lang="es-ES_tradnl" dirty="0" smtClean="0">
                <a:latin typeface="Maiandra GD" pitchFamily="34" charset="0"/>
              </a:rPr>
            </a:br>
            <a:r>
              <a:rPr lang="es-ES_tradnl" dirty="0" smtClean="0">
                <a:latin typeface="Maiandra GD" pitchFamily="34" charset="0"/>
              </a:rPr>
              <a:t>Nosotros somos amigos.</a:t>
            </a:r>
            <a:br>
              <a:rPr lang="es-ES_tradnl" dirty="0" smtClean="0">
                <a:latin typeface="Maiandra GD" pitchFamily="34" charset="0"/>
              </a:rPr>
            </a:br>
            <a:r>
              <a:rPr lang="es-ES_tradnl" dirty="0" smtClean="0">
                <a:latin typeface="Maiandra GD" pitchFamily="34" charset="0"/>
              </a:rPr>
              <a:t>Nosotros somos amigos.</a:t>
            </a:r>
            <a:br>
              <a:rPr lang="es-ES_tradnl" dirty="0" smtClean="0">
                <a:latin typeface="Maiandra GD" pitchFamily="34" charset="0"/>
              </a:rPr>
            </a:br>
            <a:r>
              <a:rPr lang="es-ES_tradnl" dirty="0" smtClean="0">
                <a:latin typeface="Maiandra GD" pitchFamily="34" charset="0"/>
              </a:rPr>
              <a:t>Nosotras somos amigas.</a:t>
            </a:r>
            <a:endParaRPr lang="es-ES_tradnl" dirty="0">
              <a:latin typeface="Maiandra G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8" y="2799484"/>
            <a:ext cx="52873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7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4163452"/>
            <a:ext cx="2378869" cy="269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054893" y="278823"/>
            <a:ext cx="2747963" cy="2762250"/>
          </a:xfrm>
          <a:prstGeom prst="wedgeRoundRectCallout">
            <a:avLst>
              <a:gd name="adj1" fmla="val -44529"/>
              <a:gd name="adj2" fmla="val 120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Ellos son alumnos.</a:t>
            </a:r>
            <a:endParaRPr lang="es-ES_tradnl" sz="3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0"/>
            <a:ext cx="4038600" cy="268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7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53" y="0"/>
            <a:ext cx="412974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495800"/>
            <a:ext cx="351762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054893" y="278823"/>
            <a:ext cx="2747963" cy="2762250"/>
          </a:xfrm>
          <a:prstGeom prst="wedgeRoundRectCallout">
            <a:avLst>
              <a:gd name="adj1" fmla="val -16295"/>
              <a:gd name="adj2" fmla="val 1272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Ellos son alumnos.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3692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798"/>
            <a:ext cx="3352800" cy="219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054893" y="278823"/>
            <a:ext cx="2747963" cy="2762250"/>
          </a:xfrm>
          <a:prstGeom prst="wedgeRoundRectCallout">
            <a:avLst>
              <a:gd name="adj1" fmla="val -36966"/>
              <a:gd name="adj2" fmla="val 1166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Ellas son alumnas.</a:t>
            </a:r>
            <a:endParaRPr lang="es-ES_tradnl" sz="36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0"/>
            <a:ext cx="4629150" cy="29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93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Maiandra GD" pitchFamily="34" charset="0"/>
              </a:rPr>
              <a:t>Más práctica</a:t>
            </a:r>
            <a:br>
              <a:rPr lang="es-ES_tradnl" dirty="0" smtClean="0">
                <a:latin typeface="Maiandra GD" pitchFamily="34" charset="0"/>
              </a:rPr>
            </a:br>
            <a:r>
              <a:rPr lang="es-ES_tradnl" dirty="0" smtClean="0">
                <a:latin typeface="Maiandra GD" pitchFamily="34" charset="0"/>
              </a:rPr>
              <a:t>Ellos son alumnos.</a:t>
            </a:r>
            <a:br>
              <a:rPr lang="es-ES_tradnl" dirty="0" smtClean="0">
                <a:latin typeface="Maiandra GD" pitchFamily="34" charset="0"/>
              </a:rPr>
            </a:br>
            <a:r>
              <a:rPr lang="es-ES_tradnl" dirty="0" smtClean="0">
                <a:latin typeface="Maiandra GD" pitchFamily="34" charset="0"/>
              </a:rPr>
              <a:t>Ellos son alumnos.</a:t>
            </a:r>
            <a:br>
              <a:rPr lang="es-ES_tradnl" dirty="0" smtClean="0">
                <a:latin typeface="Maiandra GD" pitchFamily="34" charset="0"/>
              </a:rPr>
            </a:br>
            <a:r>
              <a:rPr lang="es-ES_tradnl" dirty="0" smtClean="0">
                <a:latin typeface="Maiandra GD" pitchFamily="34" charset="0"/>
              </a:rPr>
              <a:t>Ellas son alumnas.</a:t>
            </a:r>
            <a:endParaRPr lang="es-ES_tradnl" dirty="0">
              <a:latin typeface="Maiandra G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8" y="2799484"/>
            <a:ext cx="52873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9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Maiandra GD" pitchFamily="34" charset="0"/>
              </a:rPr>
              <a:t>Ustedes son alumnos.</a:t>
            </a:r>
            <a:endParaRPr lang="es-ES_tradnl" dirty="0"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848100" cy="395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3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Maiandra GD" pitchFamily="34" charset="0"/>
              </a:rPr>
              <a:t>En resumen…</a:t>
            </a:r>
            <a:endParaRPr lang="es-ES_tradnl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err="1" smtClean="0"/>
              <a:t>Group</a:t>
            </a:r>
            <a:r>
              <a:rPr lang="es-ES_tradnl" dirty="0" smtClean="0"/>
              <a:t> of males </a:t>
            </a:r>
            <a:r>
              <a:rPr lang="es-ES_tradnl" dirty="0" smtClean="0">
                <a:sym typeface="Wingdings" pitchFamily="2" charset="2"/>
              </a:rPr>
              <a:t> use </a:t>
            </a:r>
            <a:r>
              <a:rPr lang="es-ES_tradnl" dirty="0" err="1" smtClean="0">
                <a:sym typeface="Wingdings" pitchFamily="2" charset="2"/>
              </a:rPr>
              <a:t>masculine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form</a:t>
            </a:r>
            <a:r>
              <a:rPr lang="es-ES_tradnl" dirty="0" smtClean="0">
                <a:sym typeface="Wingdings" pitchFamily="2" charset="2"/>
              </a:rPr>
              <a:t> of </a:t>
            </a:r>
            <a:r>
              <a:rPr lang="es-ES_tradnl" dirty="0" err="1" smtClean="0">
                <a:sym typeface="Wingdings" pitchFamily="2" charset="2"/>
              </a:rPr>
              <a:t>nouns</a:t>
            </a:r>
            <a:r>
              <a:rPr lang="es-ES_tradnl" dirty="0" smtClean="0">
                <a:sym typeface="Wingdings" pitchFamily="2" charset="2"/>
              </a:rPr>
              <a:t>/</a:t>
            </a:r>
            <a:r>
              <a:rPr lang="es-ES_tradnl" dirty="0" err="1" smtClean="0">
                <a:sym typeface="Wingdings" pitchFamily="2" charset="2"/>
              </a:rPr>
              <a:t>adjectives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 smtClean="0">
                <a:sym typeface="Wingdings" pitchFamily="2" charset="2"/>
              </a:rPr>
              <a:t>Ellos son alumnos serios.</a:t>
            </a:r>
          </a:p>
          <a:p>
            <a:endParaRPr lang="es-ES_tradnl" dirty="0">
              <a:sym typeface="Wingdings" pitchFamily="2" charset="2"/>
            </a:endParaRPr>
          </a:p>
          <a:p>
            <a:r>
              <a:rPr lang="es-ES_tradnl" dirty="0" err="1" smtClean="0">
                <a:sym typeface="Wingdings" pitchFamily="2" charset="2"/>
              </a:rPr>
              <a:t>Group</a:t>
            </a:r>
            <a:r>
              <a:rPr lang="es-ES_tradnl" dirty="0" smtClean="0">
                <a:sym typeface="Wingdings" pitchFamily="2" charset="2"/>
              </a:rPr>
              <a:t> of </a:t>
            </a:r>
            <a:r>
              <a:rPr lang="es-ES_tradnl" dirty="0" err="1" smtClean="0">
                <a:sym typeface="Wingdings" pitchFamily="2" charset="2"/>
              </a:rPr>
              <a:t>females</a:t>
            </a:r>
            <a:r>
              <a:rPr lang="es-ES_tradnl" dirty="0" smtClean="0">
                <a:sym typeface="Wingdings" pitchFamily="2" charset="2"/>
              </a:rPr>
              <a:t>  use </a:t>
            </a:r>
            <a:r>
              <a:rPr lang="es-ES_tradnl" dirty="0" err="1" smtClean="0">
                <a:sym typeface="Wingdings" pitchFamily="2" charset="2"/>
              </a:rPr>
              <a:t>feminine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form</a:t>
            </a:r>
            <a:r>
              <a:rPr lang="es-ES_tradnl" dirty="0" smtClean="0">
                <a:sym typeface="Wingdings" pitchFamily="2" charset="2"/>
              </a:rPr>
              <a:t> of </a:t>
            </a:r>
            <a:r>
              <a:rPr lang="es-ES_tradnl" dirty="0" err="1" smtClean="0">
                <a:sym typeface="Wingdings" pitchFamily="2" charset="2"/>
              </a:rPr>
              <a:t>nouns</a:t>
            </a:r>
            <a:r>
              <a:rPr lang="es-ES_tradnl" dirty="0" smtClean="0">
                <a:sym typeface="Wingdings" pitchFamily="2" charset="2"/>
              </a:rPr>
              <a:t>/</a:t>
            </a:r>
            <a:r>
              <a:rPr lang="es-ES_tradnl" dirty="0" err="1" smtClean="0">
                <a:sym typeface="Wingdings" pitchFamily="2" charset="2"/>
              </a:rPr>
              <a:t>adjectives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 smtClean="0">
                <a:sym typeface="Wingdings" pitchFamily="2" charset="2"/>
              </a:rPr>
              <a:t>Ellas son alumnas serias.</a:t>
            </a:r>
          </a:p>
          <a:p>
            <a:endParaRPr lang="es-ES_tradnl" dirty="0">
              <a:sym typeface="Wingdings" pitchFamily="2" charset="2"/>
            </a:endParaRPr>
          </a:p>
          <a:p>
            <a:r>
              <a:rPr lang="es-ES_tradnl" dirty="0" err="1" smtClean="0">
                <a:sym typeface="Wingdings" pitchFamily="2" charset="2"/>
              </a:rPr>
              <a:t>Group</a:t>
            </a:r>
            <a:r>
              <a:rPr lang="es-ES_tradnl" dirty="0" smtClean="0">
                <a:sym typeface="Wingdings" pitchFamily="2" charset="2"/>
              </a:rPr>
              <a:t> of males and </a:t>
            </a:r>
            <a:r>
              <a:rPr lang="es-ES_tradnl" dirty="0" err="1" smtClean="0">
                <a:sym typeface="Wingdings" pitchFamily="2" charset="2"/>
              </a:rPr>
              <a:t>females</a:t>
            </a:r>
            <a:r>
              <a:rPr lang="es-ES_tradnl" dirty="0" smtClean="0">
                <a:sym typeface="Wingdings" pitchFamily="2" charset="2"/>
              </a:rPr>
              <a:t>  </a:t>
            </a:r>
            <a:r>
              <a:rPr lang="es-ES_tradnl" b="1" i="1" u="sng" dirty="0" smtClean="0">
                <a:sym typeface="Wingdings" pitchFamily="2" charset="2"/>
              </a:rPr>
              <a:t>USE MASCULINE FORM OF NOUNS/ADJECTIVES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Ellos son alumnos serios.</a:t>
            </a:r>
          </a:p>
          <a:p>
            <a:endParaRPr lang="es-ES_tradnl" b="1" i="1" u="sng" dirty="0">
              <a:sym typeface="Wingdings" pitchFamily="2" charset="2"/>
            </a:endParaRPr>
          </a:p>
          <a:p>
            <a:r>
              <a:rPr lang="es-ES_tradnl" dirty="0" err="1" smtClean="0">
                <a:sym typeface="Wingdings" pitchFamily="2" charset="2"/>
              </a:rPr>
              <a:t>Make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nouns</a:t>
            </a:r>
            <a:r>
              <a:rPr lang="es-ES_tradnl" dirty="0" smtClean="0">
                <a:sym typeface="Wingdings" pitchFamily="2" charset="2"/>
              </a:rPr>
              <a:t> and </a:t>
            </a:r>
            <a:r>
              <a:rPr lang="es-ES_tradnl" dirty="0" err="1" smtClean="0">
                <a:sym typeface="Wingdings" pitchFamily="2" charset="2"/>
              </a:rPr>
              <a:t>adjectives</a:t>
            </a:r>
            <a:r>
              <a:rPr lang="es-ES_tradnl" dirty="0" smtClean="0">
                <a:sym typeface="Wingdings" pitchFamily="2" charset="2"/>
              </a:rPr>
              <a:t> plural.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823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Maiandra GD" pitchFamily="34" charset="0"/>
              </a:rPr>
              <a:t>Hoy es el 27 de noviembre.</a:t>
            </a:r>
            <a:endParaRPr lang="es-ES_tradnl" dirty="0">
              <a:latin typeface="Maiandra GD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83096"/>
            <a:ext cx="3834536" cy="57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Maiandra GD" pitchFamily="34" charset="0"/>
              </a:rPr>
              <a:t>La cita del día</a:t>
            </a:r>
            <a:endParaRPr lang="es-ES_tradnl" dirty="0">
              <a:latin typeface="Maiandra G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2768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Maiandra GD" pitchFamily="34" charset="0"/>
              </a:rPr>
              <a:t>El objetivo</a:t>
            </a:r>
            <a:endParaRPr lang="es-ES_tradnl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We</a:t>
            </a:r>
            <a:r>
              <a:rPr lang="es-ES_tradnl" sz="4800" dirty="0" smtClean="0"/>
              <a:t> are </a:t>
            </a:r>
            <a:r>
              <a:rPr lang="es-ES_tradnl" sz="4800" dirty="0" err="1" smtClean="0"/>
              <a:t>learning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conjugate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verb</a:t>
            </a:r>
            <a:r>
              <a:rPr lang="es-ES_tradnl" sz="4800" dirty="0" smtClean="0"/>
              <a:t> “ser” </a:t>
            </a:r>
            <a:r>
              <a:rPr lang="es-ES_tradnl" sz="4800" dirty="0" err="1" smtClean="0"/>
              <a:t>for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all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possible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subjects</a:t>
            </a:r>
            <a:r>
              <a:rPr lang="es-ES_tradnl" sz="4800" dirty="0" smtClean="0"/>
              <a:t>.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3373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Maiandra GD" pitchFamily="34" charset="0"/>
              </a:rPr>
              <a:t>Subjects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3600" dirty="0" err="1" smtClean="0"/>
              <a:t>We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already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know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following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subjects</a:t>
            </a:r>
            <a:r>
              <a:rPr lang="es-ES_tradnl" sz="3600" dirty="0" smtClean="0"/>
              <a:t>:</a:t>
            </a:r>
          </a:p>
          <a:p>
            <a:pPr lvl="1"/>
            <a:r>
              <a:rPr lang="es-ES_tradnl" sz="3600" dirty="0" smtClean="0"/>
              <a:t>Yo </a:t>
            </a:r>
            <a:r>
              <a:rPr lang="es-ES_tradnl" sz="3600" dirty="0" smtClean="0">
                <a:sym typeface="Wingdings" pitchFamily="2" charset="2"/>
              </a:rPr>
              <a:t> I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Tú  </a:t>
            </a:r>
            <a:r>
              <a:rPr lang="es-ES_tradnl" sz="3600" dirty="0" err="1" smtClean="0">
                <a:sym typeface="Wingdings" pitchFamily="2" charset="2"/>
              </a:rPr>
              <a:t>You</a:t>
            </a:r>
            <a:r>
              <a:rPr lang="es-ES_tradnl" sz="3600" dirty="0" smtClean="0">
                <a:sym typeface="Wingdings" pitchFamily="2" charset="2"/>
              </a:rPr>
              <a:t> (informal)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Él  He</a:t>
            </a:r>
          </a:p>
          <a:p>
            <a:pPr lvl="1"/>
            <a:r>
              <a:rPr lang="es-ES_tradnl" sz="3600" dirty="0" smtClean="0">
                <a:sym typeface="Wingdings" pitchFamily="2" charset="2"/>
              </a:rPr>
              <a:t>Ella  </a:t>
            </a:r>
            <a:r>
              <a:rPr lang="es-ES_tradnl" sz="3600" dirty="0" err="1" smtClean="0">
                <a:sym typeface="Wingdings" pitchFamily="2" charset="2"/>
              </a:rPr>
              <a:t>She</a:t>
            </a:r>
            <a:endParaRPr lang="es-ES_tradnl" sz="3600" dirty="0" smtClean="0">
              <a:sym typeface="Wingdings" pitchFamily="2" charset="2"/>
            </a:endParaRPr>
          </a:p>
          <a:p>
            <a:pPr lvl="1"/>
            <a:r>
              <a:rPr lang="es-ES_tradnl" sz="3600" dirty="0" smtClean="0">
                <a:sym typeface="Wingdings" pitchFamily="2" charset="2"/>
              </a:rPr>
              <a:t>Usted  </a:t>
            </a:r>
            <a:r>
              <a:rPr lang="es-ES_tradnl" sz="3600" dirty="0" err="1" smtClean="0">
                <a:sym typeface="Wingdings" pitchFamily="2" charset="2"/>
              </a:rPr>
              <a:t>You</a:t>
            </a:r>
            <a:r>
              <a:rPr lang="es-ES_tradnl" sz="3600" dirty="0" smtClean="0">
                <a:sym typeface="Wingdings" pitchFamily="2" charset="2"/>
              </a:rPr>
              <a:t> (formal)</a:t>
            </a:r>
          </a:p>
          <a:p>
            <a:pPr marL="457200" lvl="1" indent="0">
              <a:buNone/>
            </a:pPr>
            <a:endParaRPr lang="es-ES_tradnl" sz="3600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s-ES_tradnl" sz="3600" dirty="0" err="1" smtClean="0">
                <a:sym typeface="Wingdings" pitchFamily="2" charset="2"/>
              </a:rPr>
              <a:t>Today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we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will</a:t>
            </a:r>
            <a:r>
              <a:rPr lang="es-ES_tradnl" sz="3600" dirty="0" smtClean="0">
                <a:sym typeface="Wingdings" pitchFamily="2" charset="2"/>
              </a:rPr>
              <a:t> be </a:t>
            </a:r>
            <a:r>
              <a:rPr lang="es-ES_tradnl" sz="3600" dirty="0" err="1" smtClean="0">
                <a:sym typeface="Wingdings" pitchFamily="2" charset="2"/>
              </a:rPr>
              <a:t>learning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five</a:t>
            </a:r>
            <a:r>
              <a:rPr lang="es-ES_tradnl" sz="3600" dirty="0" smtClean="0">
                <a:sym typeface="Wingdings" pitchFamily="2" charset="2"/>
              </a:rPr>
              <a:t> new </a:t>
            </a:r>
            <a:r>
              <a:rPr lang="es-ES_tradnl" sz="3600" dirty="0" err="1" smtClean="0">
                <a:sym typeface="Wingdings" pitchFamily="2" charset="2"/>
              </a:rPr>
              <a:t>subjects</a:t>
            </a:r>
            <a:r>
              <a:rPr lang="es-ES_tradnl" sz="3600" dirty="0" smtClean="0"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55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Maiandra GD" pitchFamily="34" charset="0"/>
              </a:rPr>
              <a:t>Subjects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6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Nosotros</a:t>
            </a:r>
            <a:r>
              <a:rPr lang="es-ES_tradnl" sz="3600" dirty="0" smtClean="0">
                <a:sym typeface="Wingdings" pitchFamily="2" charset="2"/>
              </a:rPr>
              <a:t>  </a:t>
            </a:r>
            <a:r>
              <a:rPr lang="es-ES_tradnl" sz="3600" dirty="0" err="1" smtClean="0">
                <a:sym typeface="Wingdings" pitchFamily="2" charset="2"/>
              </a:rPr>
              <a:t>We</a:t>
            </a:r>
            <a:r>
              <a:rPr lang="es-ES_tradnl" sz="3600" dirty="0" smtClean="0">
                <a:sym typeface="Wingdings" pitchFamily="2" charset="2"/>
              </a:rPr>
              <a:t> (</a:t>
            </a:r>
            <a:r>
              <a:rPr lang="es-ES_tradnl" sz="3600" dirty="0" err="1" smtClean="0">
                <a:sym typeface="Wingdings" pitchFamily="2" charset="2"/>
              </a:rPr>
              <a:t>group</a:t>
            </a:r>
            <a:r>
              <a:rPr lang="es-ES_tradnl" sz="3600" dirty="0" smtClean="0">
                <a:sym typeface="Wingdings" pitchFamily="2" charset="2"/>
              </a:rPr>
              <a:t> of males/</a:t>
            </a:r>
            <a:r>
              <a:rPr lang="es-ES_tradnl" sz="3600" dirty="0" err="1" smtClean="0">
                <a:sym typeface="Wingdings" pitchFamily="2" charset="2"/>
              </a:rPr>
              <a:t>mixed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group</a:t>
            </a:r>
            <a:r>
              <a:rPr lang="es-ES_tradnl" sz="3600" dirty="0" smtClean="0">
                <a:sym typeface="Wingdings" pitchFamily="2" charset="2"/>
              </a:rPr>
              <a:t>)</a:t>
            </a:r>
          </a:p>
          <a:p>
            <a:r>
              <a:rPr lang="es-ES_tradnl" sz="3600" dirty="0" smtClean="0">
                <a:solidFill>
                  <a:srgbClr val="FF0066"/>
                </a:solidFill>
                <a:sym typeface="Wingdings" pitchFamily="2" charset="2"/>
              </a:rPr>
              <a:t>Nosotras</a:t>
            </a:r>
            <a:r>
              <a:rPr lang="es-ES_tradnl" sz="3600" dirty="0" smtClean="0">
                <a:sym typeface="Wingdings" pitchFamily="2" charset="2"/>
              </a:rPr>
              <a:t>  </a:t>
            </a:r>
            <a:r>
              <a:rPr lang="es-ES_tradnl" sz="3600" dirty="0" err="1" smtClean="0">
                <a:sym typeface="Wingdings" pitchFamily="2" charset="2"/>
              </a:rPr>
              <a:t>We</a:t>
            </a:r>
            <a:r>
              <a:rPr lang="es-ES_tradnl" sz="3600" dirty="0" smtClean="0">
                <a:sym typeface="Wingdings" pitchFamily="2" charset="2"/>
              </a:rPr>
              <a:t> (</a:t>
            </a:r>
            <a:r>
              <a:rPr lang="es-ES_tradnl" sz="3600" dirty="0" err="1" smtClean="0">
                <a:sym typeface="Wingdings" pitchFamily="2" charset="2"/>
              </a:rPr>
              <a:t>group</a:t>
            </a:r>
            <a:r>
              <a:rPr lang="es-ES_tradnl" sz="3600" dirty="0" smtClean="0">
                <a:sym typeface="Wingdings" pitchFamily="2" charset="2"/>
              </a:rPr>
              <a:t> of </a:t>
            </a:r>
            <a:r>
              <a:rPr lang="es-ES_tradnl" sz="3600" dirty="0" err="1" smtClean="0">
                <a:sym typeface="Wingdings" pitchFamily="2" charset="2"/>
              </a:rPr>
              <a:t>females</a:t>
            </a:r>
            <a:r>
              <a:rPr lang="es-ES_tradnl" sz="3600" dirty="0" smtClean="0">
                <a:sym typeface="Wingdings" pitchFamily="2" charset="2"/>
              </a:rPr>
              <a:t>)</a:t>
            </a:r>
          </a:p>
          <a:p>
            <a:r>
              <a:rPr lang="es-ES_tradnl" sz="3600" dirty="0" smtClean="0">
                <a:solidFill>
                  <a:srgbClr val="FFC000"/>
                </a:solidFill>
                <a:sym typeface="Wingdings" pitchFamily="2" charset="2"/>
              </a:rPr>
              <a:t>Ellos</a:t>
            </a:r>
            <a:r>
              <a:rPr lang="es-ES_tradnl" sz="3600" dirty="0" smtClean="0">
                <a:sym typeface="Wingdings" pitchFamily="2" charset="2"/>
              </a:rPr>
              <a:t>  </a:t>
            </a:r>
            <a:r>
              <a:rPr lang="es-ES_tradnl" sz="3600" dirty="0" err="1" smtClean="0">
                <a:sym typeface="Wingdings" pitchFamily="2" charset="2"/>
              </a:rPr>
              <a:t>They</a:t>
            </a:r>
            <a:r>
              <a:rPr lang="es-ES_tradnl" sz="3600" dirty="0" smtClean="0">
                <a:sym typeface="Wingdings" pitchFamily="2" charset="2"/>
              </a:rPr>
              <a:t> (</a:t>
            </a:r>
            <a:r>
              <a:rPr lang="es-ES_tradnl" sz="3600" dirty="0" err="1" smtClean="0">
                <a:sym typeface="Wingdings" pitchFamily="2" charset="2"/>
              </a:rPr>
              <a:t>group</a:t>
            </a:r>
            <a:r>
              <a:rPr lang="es-ES_tradnl" sz="3600" dirty="0" smtClean="0">
                <a:sym typeface="Wingdings" pitchFamily="2" charset="2"/>
              </a:rPr>
              <a:t> of males/</a:t>
            </a:r>
            <a:r>
              <a:rPr lang="es-ES_tradnl" sz="3600" dirty="0" err="1" smtClean="0">
                <a:sym typeface="Wingdings" pitchFamily="2" charset="2"/>
              </a:rPr>
              <a:t>mixed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group</a:t>
            </a:r>
            <a:r>
              <a:rPr lang="es-ES_tradnl" sz="3600" dirty="0" smtClean="0">
                <a:sym typeface="Wingdings" pitchFamily="2" charset="2"/>
              </a:rPr>
              <a:t>)</a:t>
            </a:r>
          </a:p>
          <a:p>
            <a:r>
              <a:rPr lang="es-ES_tradnl" sz="3600" dirty="0" smtClean="0">
                <a:solidFill>
                  <a:srgbClr val="FFFF00"/>
                </a:solidFill>
                <a:sym typeface="Wingdings" pitchFamily="2" charset="2"/>
              </a:rPr>
              <a:t>Ellas</a:t>
            </a:r>
            <a:r>
              <a:rPr lang="es-ES_tradnl" sz="3600" dirty="0" smtClean="0">
                <a:sym typeface="Wingdings" pitchFamily="2" charset="2"/>
              </a:rPr>
              <a:t>  </a:t>
            </a:r>
            <a:r>
              <a:rPr lang="es-ES_tradnl" sz="3600" dirty="0" err="1" smtClean="0">
                <a:sym typeface="Wingdings" pitchFamily="2" charset="2"/>
              </a:rPr>
              <a:t>They</a:t>
            </a:r>
            <a:r>
              <a:rPr lang="es-ES_tradnl" sz="3600" dirty="0" smtClean="0">
                <a:sym typeface="Wingdings" pitchFamily="2" charset="2"/>
              </a:rPr>
              <a:t> (</a:t>
            </a:r>
            <a:r>
              <a:rPr lang="es-ES_tradnl" sz="3600" dirty="0" err="1" smtClean="0">
                <a:sym typeface="Wingdings" pitchFamily="2" charset="2"/>
              </a:rPr>
              <a:t>group</a:t>
            </a:r>
            <a:r>
              <a:rPr lang="es-ES_tradnl" sz="3600" dirty="0" smtClean="0">
                <a:sym typeface="Wingdings" pitchFamily="2" charset="2"/>
              </a:rPr>
              <a:t> of </a:t>
            </a:r>
            <a:r>
              <a:rPr lang="es-ES_tradnl" sz="3600" dirty="0" err="1" smtClean="0">
                <a:sym typeface="Wingdings" pitchFamily="2" charset="2"/>
              </a:rPr>
              <a:t>females</a:t>
            </a:r>
            <a:r>
              <a:rPr lang="es-ES_tradnl" sz="3600" dirty="0" smtClean="0">
                <a:sym typeface="Wingdings" pitchFamily="2" charset="2"/>
              </a:rPr>
              <a:t>)</a:t>
            </a:r>
          </a:p>
          <a:p>
            <a:r>
              <a:rPr lang="es-ES_tradnl" sz="3600" dirty="0" smtClean="0">
                <a:solidFill>
                  <a:srgbClr val="FF0000"/>
                </a:solidFill>
                <a:sym typeface="Wingdings" pitchFamily="2" charset="2"/>
              </a:rPr>
              <a:t>Ustedes </a:t>
            </a:r>
            <a:r>
              <a:rPr lang="es-ES_tradnl" sz="3600" dirty="0" smtClean="0">
                <a:sym typeface="Wingdings" pitchFamily="2" charset="2"/>
              </a:rPr>
              <a:t> </a:t>
            </a:r>
            <a:r>
              <a:rPr lang="es-ES_tradnl" sz="3600" dirty="0" err="1" smtClean="0">
                <a:sym typeface="Wingdings" pitchFamily="2" charset="2"/>
              </a:rPr>
              <a:t>You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all</a:t>
            </a:r>
            <a:r>
              <a:rPr lang="es-ES_tradnl" sz="3600" dirty="0" smtClean="0">
                <a:sym typeface="Wingdings" pitchFamily="2" charset="2"/>
              </a:rPr>
              <a:t> (more </a:t>
            </a:r>
            <a:r>
              <a:rPr lang="es-ES_tradnl" sz="3600" dirty="0" err="1" smtClean="0">
                <a:sym typeface="Wingdings" pitchFamily="2" charset="2"/>
              </a:rPr>
              <a:t>than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one</a:t>
            </a:r>
            <a:r>
              <a:rPr lang="es-ES_tradnl" sz="3600" dirty="0" smtClean="0">
                <a:sym typeface="Wingdings" pitchFamily="2" charset="2"/>
              </a:rPr>
              <a:t> </a:t>
            </a:r>
            <a:r>
              <a:rPr lang="es-ES_tradnl" sz="3600" dirty="0" err="1" smtClean="0">
                <a:sym typeface="Wingdings" pitchFamily="2" charset="2"/>
              </a:rPr>
              <a:t>person</a:t>
            </a:r>
            <a:r>
              <a:rPr lang="es-ES_tradnl" sz="3600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94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Maiandra GD" pitchFamily="34" charset="0"/>
              </a:rPr>
              <a:t>Conjugations</a:t>
            </a:r>
            <a:endParaRPr lang="es-ES_tradnl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Nosotros somos- </a:t>
            </a:r>
            <a:r>
              <a:rPr lang="es-ES_tradnl" sz="4800" dirty="0" err="1" smtClean="0"/>
              <a:t>We</a:t>
            </a:r>
            <a:r>
              <a:rPr lang="es-ES_tradnl" sz="4800" dirty="0" smtClean="0"/>
              <a:t> are</a:t>
            </a:r>
          </a:p>
          <a:p>
            <a:r>
              <a:rPr lang="es-ES_tradnl" sz="4800" dirty="0" smtClean="0"/>
              <a:t>Nosotras somos- </a:t>
            </a:r>
            <a:r>
              <a:rPr lang="es-ES_tradnl" sz="4800" dirty="0" err="1" smtClean="0"/>
              <a:t>We</a:t>
            </a:r>
            <a:r>
              <a:rPr lang="es-ES_tradnl" sz="4800" dirty="0" smtClean="0"/>
              <a:t> are</a:t>
            </a:r>
          </a:p>
          <a:p>
            <a:r>
              <a:rPr lang="es-ES_tradnl" sz="4800" dirty="0" smtClean="0"/>
              <a:t>Ellos son- </a:t>
            </a:r>
            <a:r>
              <a:rPr lang="es-ES_tradnl" sz="4800" dirty="0" err="1" smtClean="0"/>
              <a:t>They</a:t>
            </a:r>
            <a:r>
              <a:rPr lang="es-ES_tradnl" sz="4800" dirty="0" smtClean="0"/>
              <a:t> are</a:t>
            </a:r>
          </a:p>
          <a:p>
            <a:r>
              <a:rPr lang="es-ES_tradnl" sz="4800" dirty="0" smtClean="0"/>
              <a:t>Ellas son- </a:t>
            </a:r>
            <a:r>
              <a:rPr lang="es-ES_tradnl" sz="4800" dirty="0" err="1" smtClean="0"/>
              <a:t>They</a:t>
            </a:r>
            <a:r>
              <a:rPr lang="es-ES_tradnl" sz="4800" dirty="0" smtClean="0"/>
              <a:t> are</a:t>
            </a:r>
          </a:p>
          <a:p>
            <a:r>
              <a:rPr lang="es-ES_tradnl" sz="4800" dirty="0" smtClean="0"/>
              <a:t>Ustedes son- </a:t>
            </a:r>
            <a:r>
              <a:rPr lang="es-ES_tradnl" sz="4800" dirty="0" err="1" smtClean="0"/>
              <a:t>You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all</a:t>
            </a:r>
            <a:r>
              <a:rPr lang="es-ES_tradnl" sz="4800" dirty="0" smtClean="0"/>
              <a:t> are</a:t>
            </a:r>
            <a:endParaRPr lang="es-ES_tradnl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2841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505200" y="914400"/>
            <a:ext cx="3352800" cy="2286000"/>
          </a:xfrm>
          <a:prstGeom prst="wedgeRoundRectCallout">
            <a:avLst>
              <a:gd name="adj1" fmla="val -22486"/>
              <a:gd name="adj2" fmla="val 75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latin typeface="Maiandra GD" pitchFamily="34" charset="0"/>
              </a:rPr>
              <a:t>Nosotros somos amigos.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9131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553200" cy="49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981200" y="-13855"/>
            <a:ext cx="2590800" cy="2514600"/>
          </a:xfrm>
          <a:prstGeom prst="wedgeRoundRectCallout">
            <a:avLst>
              <a:gd name="adj1" fmla="val 45477"/>
              <a:gd name="adj2" fmla="val 1198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latin typeface="Maiandra GD" pitchFamily="34" charset="0"/>
              </a:rPr>
              <a:t>Nosotros somos amigos.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9281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273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Para hacer ahora  ¡Oraciones completas!  </vt:lpstr>
      <vt:lpstr>Hoy es el 27 de noviembre.</vt:lpstr>
      <vt:lpstr>La cita del día</vt:lpstr>
      <vt:lpstr>El objetivo</vt:lpstr>
      <vt:lpstr>Subjects</vt:lpstr>
      <vt:lpstr>Subjects</vt:lpstr>
      <vt:lpstr>Conjugations</vt:lpstr>
      <vt:lpstr>PowerPoint Presentation</vt:lpstr>
      <vt:lpstr>PowerPoint Presentation</vt:lpstr>
      <vt:lpstr>PowerPoint Presentation</vt:lpstr>
      <vt:lpstr>Más práctica Nosotros somos amigos. Nosotros somos amigos. Nosotras somos amigas.</vt:lpstr>
      <vt:lpstr>PowerPoint Presentation</vt:lpstr>
      <vt:lpstr>PowerPoint Presentation</vt:lpstr>
      <vt:lpstr>PowerPoint Presentation</vt:lpstr>
      <vt:lpstr>Más práctica Ellos son alumnos. Ellos son alumnos. Ellas son alumnas.</vt:lpstr>
      <vt:lpstr>Ustedes son alumnos.</vt:lpstr>
      <vt:lpstr>En resumen…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27 de noviembre.</dc:title>
  <dc:creator>Wendy</dc:creator>
  <cp:lastModifiedBy>Wendy</cp:lastModifiedBy>
  <cp:revision>15</cp:revision>
  <dcterms:created xsi:type="dcterms:W3CDTF">2012-11-18T20:37:17Z</dcterms:created>
  <dcterms:modified xsi:type="dcterms:W3CDTF">2012-11-27T13:45:58Z</dcterms:modified>
</cp:coreProperties>
</file>