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090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474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883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485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112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657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448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475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362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398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21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FB31-E40A-4DC4-AD91-2F9DA4760419}" type="datetimeFigureOut">
              <a:rPr lang="es-ES_tradnl" smtClean="0"/>
              <a:t>20/10/2012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3F3-6C5E-49D7-B4DA-EFF66C14CA6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52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0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latin typeface="Grad" pitchFamily="50" charset="0"/>
              </a:rPr>
              <a:t>Hoy es el 23 de octubre.</a:t>
            </a:r>
            <a:endParaRPr lang="es-ES_tradnl" sz="5400" dirty="0">
              <a:latin typeface="Grad" pitchFamily="5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65" y="1163782"/>
            <a:ext cx="32099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88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Por ejemplo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800" dirty="0" smtClean="0"/>
              <a:t>El libro</a:t>
            </a:r>
            <a:endParaRPr lang="es-ES_tradnl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800" dirty="0" smtClean="0"/>
              <a:t>Un libro</a:t>
            </a:r>
            <a:endParaRPr lang="es-ES_tradnl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3228975" cy="29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46589"/>
            <a:ext cx="2574324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2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ejemplo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La profesora</a:t>
            </a:r>
            <a:endParaRPr lang="es-ES_tradnl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Una profesora</a:t>
            </a:r>
            <a:endParaRPr lang="es-ES_tradnl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8930"/>
            <a:ext cx="4079145" cy="30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8930"/>
            <a:ext cx="3733800" cy="30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3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Grad" pitchFamily="50" charset="0"/>
              </a:rPr>
              <a:t>Definite</a:t>
            </a:r>
            <a:r>
              <a:rPr lang="es-ES_tradnl" dirty="0" smtClean="0">
                <a:latin typeface="Grad" pitchFamily="50" charset="0"/>
              </a:rPr>
              <a:t> </a:t>
            </a:r>
            <a:r>
              <a:rPr lang="es-ES_tradnl" dirty="0" err="1" smtClean="0">
                <a:latin typeface="Grad" pitchFamily="50" charset="0"/>
              </a:rPr>
              <a:t>Articles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El- Masculino </a:t>
            </a:r>
            <a:endParaRPr lang="es-ES_tradn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95128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El libr</a:t>
            </a:r>
            <a:r>
              <a:rPr lang="es-ES_tradnl" sz="3600" b="1" i="1" dirty="0" smtClean="0"/>
              <a:t>o</a:t>
            </a:r>
          </a:p>
          <a:p>
            <a:r>
              <a:rPr lang="es-ES_tradnl" sz="3600" dirty="0" smtClean="0"/>
              <a:t>El cuadern</a:t>
            </a:r>
            <a:r>
              <a:rPr lang="es-ES_tradnl" sz="3600" b="1" i="1" dirty="0" smtClean="0"/>
              <a:t>o</a:t>
            </a:r>
          </a:p>
          <a:p>
            <a:r>
              <a:rPr lang="es-ES_tradnl" sz="3600" dirty="0" smtClean="0"/>
              <a:t>El amig</a:t>
            </a:r>
            <a:r>
              <a:rPr lang="es-ES_tradnl" sz="3600" b="1" i="1" dirty="0" smtClean="0"/>
              <a:t>o</a:t>
            </a:r>
          </a:p>
          <a:p>
            <a:r>
              <a:rPr lang="es-ES_tradnl" sz="3600" dirty="0" smtClean="0"/>
              <a:t>El alumn</a:t>
            </a:r>
            <a:r>
              <a:rPr lang="es-ES_tradnl" sz="3600" b="1" i="1" dirty="0" smtClean="0"/>
              <a:t>o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La- Femenina</a:t>
            </a:r>
            <a:endParaRPr lang="es-ES_tradnl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41775" cy="395128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La regl</a:t>
            </a:r>
            <a:r>
              <a:rPr lang="es-ES_tradnl" sz="3600" b="1" i="1" dirty="0" smtClean="0"/>
              <a:t>a</a:t>
            </a:r>
          </a:p>
          <a:p>
            <a:r>
              <a:rPr lang="es-ES_tradnl" sz="3600" dirty="0" smtClean="0"/>
              <a:t>La profesor</a:t>
            </a:r>
            <a:r>
              <a:rPr lang="es-ES_tradnl" sz="3600" b="1" i="1" dirty="0" smtClean="0"/>
              <a:t>a</a:t>
            </a:r>
          </a:p>
          <a:p>
            <a:r>
              <a:rPr lang="es-ES_tradnl" sz="3600" dirty="0" smtClean="0"/>
              <a:t>La computador</a:t>
            </a:r>
            <a:r>
              <a:rPr lang="es-ES_tradnl" sz="3600" b="1" i="1" dirty="0" smtClean="0"/>
              <a:t>a</a:t>
            </a:r>
          </a:p>
          <a:p>
            <a:r>
              <a:rPr lang="es-ES_tradnl" sz="3600" dirty="0" smtClean="0"/>
              <a:t>La alumn</a:t>
            </a:r>
            <a:r>
              <a:rPr lang="es-ES_tradnl" sz="3600" b="1" i="1" dirty="0" smtClean="0"/>
              <a:t>a</a:t>
            </a:r>
            <a:endParaRPr lang="es-ES_tradnl" sz="36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9191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199"/>
            <a:ext cx="9191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6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latin typeface="Grad" pitchFamily="50" charset="0"/>
              </a:rPr>
              <a:t>Indefinite</a:t>
            </a:r>
            <a:r>
              <a:rPr lang="es-ES_tradnl" dirty="0" smtClean="0">
                <a:latin typeface="Grad" pitchFamily="50" charset="0"/>
              </a:rPr>
              <a:t> </a:t>
            </a:r>
            <a:r>
              <a:rPr lang="es-ES_tradnl" dirty="0" err="1" smtClean="0">
                <a:latin typeface="Grad" pitchFamily="50" charset="0"/>
              </a:rPr>
              <a:t>Articles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Un- Masculino </a:t>
            </a:r>
            <a:endParaRPr lang="es-ES_tradn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95128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Un libr</a:t>
            </a:r>
            <a:r>
              <a:rPr lang="es-ES_tradnl" sz="3600" b="1" i="1" dirty="0" smtClean="0"/>
              <a:t>o</a:t>
            </a:r>
          </a:p>
          <a:p>
            <a:r>
              <a:rPr lang="es-ES_tradnl" sz="3600" dirty="0" smtClean="0"/>
              <a:t>Un cuadern</a:t>
            </a:r>
            <a:r>
              <a:rPr lang="es-ES_tradnl" sz="3600" b="1" i="1" dirty="0" smtClean="0"/>
              <a:t>o</a:t>
            </a:r>
          </a:p>
          <a:p>
            <a:r>
              <a:rPr lang="es-ES_tradnl" sz="3600" dirty="0" smtClean="0"/>
              <a:t>Un amig</a:t>
            </a:r>
            <a:r>
              <a:rPr lang="es-ES_tradnl" sz="3600" b="1" i="1" dirty="0" smtClean="0"/>
              <a:t>o</a:t>
            </a:r>
          </a:p>
          <a:p>
            <a:r>
              <a:rPr lang="es-ES_tradnl" sz="3600" dirty="0" smtClean="0"/>
              <a:t>Un alumn</a:t>
            </a:r>
            <a:r>
              <a:rPr lang="es-ES_tradnl" sz="3600" b="1" i="1" dirty="0" smtClean="0"/>
              <a:t>o</a:t>
            </a:r>
            <a:r>
              <a:rPr lang="es-ES_tradnl" sz="3600" dirty="0" smtClean="0"/>
              <a:t> </a:t>
            </a:r>
            <a:endParaRPr lang="es-ES_tradnl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000" dirty="0" smtClean="0"/>
              <a:t>Una- Femenina</a:t>
            </a:r>
            <a:endParaRPr lang="es-ES_tradnl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41775" cy="395128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Una regl</a:t>
            </a:r>
            <a:r>
              <a:rPr lang="es-ES_tradnl" sz="3600" b="1" i="1" dirty="0" smtClean="0"/>
              <a:t>a</a:t>
            </a:r>
          </a:p>
          <a:p>
            <a:r>
              <a:rPr lang="es-ES_tradnl" sz="3600" dirty="0" smtClean="0"/>
              <a:t>Una profesor</a:t>
            </a:r>
            <a:r>
              <a:rPr lang="es-ES_tradnl" sz="3600" b="1" i="1" dirty="0" smtClean="0"/>
              <a:t>a</a:t>
            </a:r>
          </a:p>
          <a:p>
            <a:r>
              <a:rPr lang="es-ES_tradnl" sz="3600" dirty="0" smtClean="0"/>
              <a:t>Una computador</a:t>
            </a:r>
            <a:r>
              <a:rPr lang="es-ES_tradnl" sz="3600" b="1" i="1" dirty="0" smtClean="0"/>
              <a:t>a</a:t>
            </a:r>
          </a:p>
          <a:p>
            <a:r>
              <a:rPr lang="es-ES_tradnl" sz="3600" dirty="0" smtClean="0"/>
              <a:t>Una alumn</a:t>
            </a:r>
            <a:r>
              <a:rPr lang="es-ES_tradnl" sz="3600" b="1" i="1" dirty="0" smtClean="0"/>
              <a:t>a</a:t>
            </a:r>
            <a:endParaRPr lang="es-ES_tradnl" sz="36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9191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6545"/>
            <a:ext cx="919163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639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“El o la”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___1___ muchacho es mexicano.  ___2___ muchacha es americana.  ____3____ muchacho mexicano es Paco y ____4___ muchacha americana es Linda.  ____5____ muchacha es morena y ____6____ muchacho es moreno.  ___7___ muchacha es alumna en ____8___ escuela </a:t>
            </a:r>
            <a:r>
              <a:rPr lang="es-ES_tradnl" dirty="0" err="1" smtClean="0"/>
              <a:t>Belair</a:t>
            </a:r>
            <a:r>
              <a:rPr lang="es-ES_tradnl" dirty="0" smtClean="0"/>
              <a:t> en Houston.  ____9____ muchacho es alumno en ____10____ Colegio Hidalgo.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4967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“Un o una”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Roberto es ____1____ muchacho americano y Maricarmen es ___2___ muchacha chilena.  Roberto es ___3____ alumno muy serio.  Pero es ____4_____ muchacho muy gracioso.  Él es alumno en ______5____ escuela secundaria en Nueva York.  Maricarmen es _____6____ alumna muy seria también.  Ella es alumna en _____7____ colegio chileno en Santiago.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67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La bolsa misteriosa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399"/>
            <a:ext cx="34575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47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La cita del día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71600"/>
            <a:ext cx="62293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7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Los artículos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name</a:t>
            </a:r>
            <a:r>
              <a:rPr lang="es-ES_tradnl" dirty="0" smtClean="0"/>
              <a:t> of a </a:t>
            </a:r>
            <a:r>
              <a:rPr lang="es-ES_tradnl" dirty="0" err="1" smtClean="0"/>
              <a:t>person</a:t>
            </a:r>
            <a:r>
              <a:rPr lang="es-ES_tradnl" dirty="0" smtClean="0"/>
              <a:t>, place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thing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err="1" smtClean="0"/>
              <a:t>noun</a:t>
            </a:r>
            <a:r>
              <a:rPr lang="es-ES_tradnl" dirty="0" smtClean="0"/>
              <a:t>.  </a:t>
            </a:r>
          </a:p>
          <a:p>
            <a:endParaRPr lang="es-ES_tradnl" dirty="0"/>
          </a:p>
          <a:p>
            <a:r>
              <a:rPr lang="es-ES_tradnl" dirty="0" smtClean="0"/>
              <a:t>In </a:t>
            </a:r>
            <a:r>
              <a:rPr lang="es-ES_tradnl" dirty="0" err="1" smtClean="0"/>
              <a:t>Spanish</a:t>
            </a:r>
            <a:r>
              <a:rPr lang="es-ES_tradnl" dirty="0" smtClean="0"/>
              <a:t>, </a:t>
            </a:r>
            <a:r>
              <a:rPr lang="es-ES_tradnl" dirty="0" err="1" smtClean="0"/>
              <a:t>every</a:t>
            </a:r>
            <a:r>
              <a:rPr lang="es-ES_tradnl" dirty="0" smtClean="0"/>
              <a:t> </a:t>
            </a:r>
            <a:r>
              <a:rPr lang="es-ES_tradnl" dirty="0" err="1" smtClean="0"/>
              <a:t>noun</a:t>
            </a:r>
            <a:r>
              <a:rPr lang="es-ES_tradnl" dirty="0" smtClean="0"/>
              <a:t> has a </a:t>
            </a:r>
            <a:r>
              <a:rPr lang="es-ES_tradnl" dirty="0" err="1" smtClean="0"/>
              <a:t>gender</a:t>
            </a:r>
            <a:r>
              <a:rPr lang="es-ES_tradnl" dirty="0" smtClean="0"/>
              <a:t>, </a:t>
            </a:r>
            <a:r>
              <a:rPr lang="es-ES_tradnl" dirty="0" err="1" smtClean="0"/>
              <a:t>either</a:t>
            </a:r>
            <a:r>
              <a:rPr lang="es-ES_tradnl" dirty="0" smtClean="0"/>
              <a:t> </a:t>
            </a:r>
            <a:r>
              <a:rPr lang="es-ES_tradnl" dirty="0" err="1" smtClean="0"/>
              <a:t>masculine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feminine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What</a:t>
            </a:r>
            <a:r>
              <a:rPr lang="es-ES_tradnl" dirty="0" smtClean="0"/>
              <a:t> do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already</a:t>
            </a:r>
            <a:r>
              <a:rPr lang="es-ES_tradnl" dirty="0" smtClean="0"/>
              <a:t> </a:t>
            </a:r>
            <a:r>
              <a:rPr lang="es-ES_tradnl" dirty="0" err="1" smtClean="0"/>
              <a:t>know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determining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gender</a:t>
            </a:r>
            <a:r>
              <a:rPr lang="es-ES_tradnl" dirty="0" smtClean="0"/>
              <a:t> of a </a:t>
            </a:r>
            <a:r>
              <a:rPr lang="es-ES_tradnl" dirty="0" err="1" smtClean="0"/>
              <a:t>noun</a:t>
            </a:r>
            <a:r>
              <a:rPr lang="es-ES_tradnl" dirty="0" smtClean="0"/>
              <a:t>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982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Vamos a practicar…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34195"/>
            <a:ext cx="4324350" cy="268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85704"/>
            <a:ext cx="3443654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5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Vamos a practicar…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62274"/>
            <a:ext cx="4021591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995612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0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Vamos a practicar…</a:t>
            </a:r>
            <a:endParaRPr lang="es-ES_tradnl" dirty="0">
              <a:latin typeface="Grad" pitchFamily="5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662363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390900" cy="415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20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>
                <a:latin typeface="Grad" pitchFamily="50" charset="0"/>
              </a:rPr>
              <a:t>Más práctica</a:t>
            </a:r>
            <a:br>
              <a:rPr lang="es-ES_tradnl" dirty="0" smtClean="0">
                <a:latin typeface="Grad" pitchFamily="50" charset="0"/>
              </a:rPr>
            </a:br>
            <a:r>
              <a:rPr lang="en-US" dirty="0">
                <a:latin typeface="Grad" pitchFamily="50" charset="0"/>
              </a:rPr>
              <a:t>¿</a:t>
            </a:r>
            <a:r>
              <a:rPr lang="es-ES_tradnl" dirty="0" smtClean="0">
                <a:latin typeface="Grad" pitchFamily="50" charset="0"/>
              </a:rPr>
              <a:t>Palabra femenina o masculina?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1)  Escuela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/>
              <a:t>2)  Casa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>
                <a:sym typeface="Wingdings" pitchFamily="2" charset="2"/>
              </a:rPr>
              <a:t>3)  Amigo </a:t>
            </a:r>
          </a:p>
          <a:p>
            <a:r>
              <a:rPr lang="es-ES_tradnl" dirty="0" smtClean="0">
                <a:sym typeface="Wingdings" pitchFamily="2" charset="2"/>
              </a:rPr>
              <a:t>4)  Profesora </a:t>
            </a:r>
          </a:p>
          <a:p>
            <a:r>
              <a:rPr lang="es-ES_tradnl" dirty="0" smtClean="0">
                <a:sym typeface="Wingdings" pitchFamily="2" charset="2"/>
              </a:rPr>
              <a:t>5)  Alumno </a:t>
            </a:r>
          </a:p>
          <a:p>
            <a:r>
              <a:rPr lang="es-ES_tradnl" dirty="0" smtClean="0">
                <a:sym typeface="Wingdings" pitchFamily="2" charset="2"/>
              </a:rPr>
              <a:t>6)  Puerta </a:t>
            </a:r>
          </a:p>
          <a:p>
            <a:r>
              <a:rPr lang="es-ES_tradnl" dirty="0" smtClean="0">
                <a:sym typeface="Wingdings" pitchFamily="2" charset="2"/>
              </a:rPr>
              <a:t>7)  Escritorio </a:t>
            </a:r>
          </a:p>
          <a:p>
            <a:r>
              <a:rPr lang="es-ES_tradnl" dirty="0" smtClean="0">
                <a:sym typeface="Wingdings" pitchFamily="2" charset="2"/>
              </a:rPr>
              <a:t>8)  Pizarra </a:t>
            </a:r>
          </a:p>
          <a:p>
            <a:r>
              <a:rPr lang="es-ES_tradnl" dirty="0" smtClean="0">
                <a:sym typeface="Wingdings" pitchFamily="2" charset="2"/>
              </a:rPr>
              <a:t>9)  Computadora </a:t>
            </a:r>
          </a:p>
          <a:p>
            <a:r>
              <a:rPr lang="es-ES_tradnl" dirty="0" smtClean="0">
                <a:sym typeface="Wingdings" pitchFamily="2" charset="2"/>
              </a:rPr>
              <a:t>10)  Ventana 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414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rad" pitchFamily="50" charset="0"/>
              </a:rPr>
              <a:t>¡</a:t>
            </a:r>
            <a:r>
              <a:rPr lang="en-US" dirty="0" smtClean="0">
                <a:latin typeface="Grad" pitchFamily="50" charset="0"/>
              </a:rPr>
              <a:t>¡¡</a:t>
            </a:r>
            <a:r>
              <a:rPr lang="es-ES_tradnl" dirty="0" smtClean="0">
                <a:latin typeface="Grad" pitchFamily="50" charset="0"/>
              </a:rPr>
              <a:t>Cuidado!!!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Día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>
                <a:sym typeface="Wingdings" pitchFamily="2" charset="2"/>
              </a:rPr>
              <a:t>Problema </a:t>
            </a:r>
            <a:endParaRPr lang="es-ES_tradnl" dirty="0" smtClean="0"/>
          </a:p>
          <a:p>
            <a:r>
              <a:rPr lang="es-ES_tradnl" dirty="0" smtClean="0"/>
              <a:t>Mapa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>
                <a:sym typeface="Wingdings" pitchFamily="2" charset="2"/>
              </a:rPr>
              <a:t>Mano </a:t>
            </a:r>
          </a:p>
          <a:p>
            <a:r>
              <a:rPr lang="es-ES_tradnl" dirty="0" smtClean="0">
                <a:sym typeface="Wingdings" pitchFamily="2" charset="2"/>
              </a:rPr>
              <a:t>Idioma </a:t>
            </a:r>
          </a:p>
          <a:p>
            <a:r>
              <a:rPr lang="es-ES_tradnl" dirty="0" smtClean="0">
                <a:sym typeface="Wingdings" pitchFamily="2" charset="2"/>
              </a:rPr>
              <a:t>Agua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smtClean="0">
                <a:sym typeface="Wingdings" pitchFamily="2" charset="2"/>
              </a:rPr>
              <a:t>Pase </a:t>
            </a:r>
            <a:endParaRPr lang="es-ES_tradnl" dirty="0" smtClean="0">
              <a:sym typeface="Wingdings" pitchFamily="2" charset="2"/>
            </a:endParaRPr>
          </a:p>
          <a:p>
            <a:endParaRPr lang="es-ES_tradnl" dirty="0" smtClean="0"/>
          </a:p>
          <a:p>
            <a:r>
              <a:rPr lang="es-ES_tradnl" dirty="0" smtClean="0"/>
              <a:t>Foto </a:t>
            </a:r>
            <a:r>
              <a:rPr lang="es-ES_tradnl" dirty="0" smtClean="0">
                <a:sym typeface="Wingdings" pitchFamily="2" charset="2"/>
              </a:rPr>
              <a:t></a:t>
            </a:r>
          </a:p>
          <a:p>
            <a:r>
              <a:rPr lang="es-ES_tradnl" dirty="0" smtClean="0">
                <a:sym typeface="Wingdings" pitchFamily="2" charset="2"/>
              </a:rPr>
              <a:t>Moto </a:t>
            </a:r>
            <a:endParaRPr lang="es-ES_trad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68" y="1905000"/>
            <a:ext cx="357051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515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Grad" pitchFamily="50" charset="0"/>
              </a:rPr>
              <a:t>Los artículos</a:t>
            </a:r>
            <a:endParaRPr lang="es-ES_tradnl" dirty="0">
              <a:latin typeface="Grad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There</a:t>
            </a:r>
            <a:r>
              <a:rPr lang="es-ES_tradnl" dirty="0" smtClean="0"/>
              <a:t> are </a:t>
            </a:r>
            <a:r>
              <a:rPr lang="es-ES_tradnl" dirty="0" err="1" smtClean="0"/>
              <a:t>two</a:t>
            </a:r>
            <a:r>
              <a:rPr lang="es-ES_tradnl" dirty="0" smtClean="0"/>
              <a:t> </a:t>
            </a:r>
            <a:r>
              <a:rPr lang="es-ES_tradnl" dirty="0" err="1" smtClean="0"/>
              <a:t>types</a:t>
            </a:r>
            <a:r>
              <a:rPr lang="es-ES_tradnl" dirty="0" smtClean="0"/>
              <a:t> of </a:t>
            </a:r>
            <a:r>
              <a:rPr lang="es-ES_tradnl" dirty="0" err="1" smtClean="0"/>
              <a:t>articles</a:t>
            </a:r>
            <a:r>
              <a:rPr lang="es-ES_tradnl" dirty="0" smtClean="0"/>
              <a:t>.  </a:t>
            </a:r>
          </a:p>
          <a:p>
            <a:endParaRPr lang="es-ES_tradnl" dirty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English </a:t>
            </a:r>
            <a:r>
              <a:rPr lang="es-ES_tradnl" dirty="0" err="1" smtClean="0"/>
              <a:t>word</a:t>
            </a:r>
            <a:r>
              <a:rPr lang="es-ES_tradnl" dirty="0" smtClean="0"/>
              <a:t> “</a:t>
            </a:r>
            <a:r>
              <a:rPr lang="es-ES_tradnl" dirty="0" err="1" smtClean="0"/>
              <a:t>the</a:t>
            </a:r>
            <a:r>
              <a:rPr lang="es-ES_tradnl" dirty="0" smtClean="0"/>
              <a:t>”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called</a:t>
            </a:r>
            <a:r>
              <a:rPr lang="es-ES_tradnl" dirty="0" smtClean="0"/>
              <a:t> a </a:t>
            </a:r>
            <a:r>
              <a:rPr lang="es-ES_tradnl" b="1" i="1" u="sng" dirty="0" err="1" smtClean="0">
                <a:solidFill>
                  <a:srgbClr val="FFC000"/>
                </a:solidFill>
              </a:rPr>
              <a:t>definite</a:t>
            </a:r>
            <a:r>
              <a:rPr lang="es-ES_tradnl" b="1" i="1" u="sng" dirty="0" smtClean="0">
                <a:solidFill>
                  <a:srgbClr val="FFC000"/>
                </a:solidFill>
              </a:rPr>
              <a:t> </a:t>
            </a:r>
            <a:r>
              <a:rPr lang="es-ES_tradnl" b="1" i="1" u="sng" dirty="0" err="1" smtClean="0">
                <a:solidFill>
                  <a:srgbClr val="FFC000"/>
                </a:solidFill>
              </a:rPr>
              <a:t>article</a:t>
            </a:r>
            <a:r>
              <a:rPr lang="es-ES_tradnl" dirty="0" smtClean="0"/>
              <a:t> </a:t>
            </a:r>
            <a:r>
              <a:rPr lang="es-ES_tradnl" dirty="0" err="1" smtClean="0"/>
              <a:t>because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refer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a </a:t>
            </a:r>
            <a:r>
              <a:rPr lang="es-ES_tradnl" dirty="0" err="1" smtClean="0"/>
              <a:t>definite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specific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thing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The</a:t>
            </a:r>
            <a:r>
              <a:rPr lang="es-ES_tradnl" dirty="0" smtClean="0"/>
              <a:t> English </a:t>
            </a:r>
            <a:r>
              <a:rPr lang="es-ES_tradnl" dirty="0" err="1" smtClean="0"/>
              <a:t>word</a:t>
            </a:r>
            <a:r>
              <a:rPr lang="es-ES_tradnl" dirty="0" smtClean="0"/>
              <a:t> “a/</a:t>
            </a:r>
            <a:r>
              <a:rPr lang="es-ES_tradnl" dirty="0" err="1" smtClean="0"/>
              <a:t>an</a:t>
            </a:r>
            <a:r>
              <a:rPr lang="es-ES_tradnl" dirty="0" smtClean="0"/>
              <a:t>”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called</a:t>
            </a:r>
            <a:r>
              <a:rPr lang="es-ES_tradnl" dirty="0" smtClean="0"/>
              <a:t> </a:t>
            </a:r>
            <a:r>
              <a:rPr lang="es-ES_tradnl" dirty="0" err="1" smtClean="0"/>
              <a:t>an</a:t>
            </a:r>
            <a:r>
              <a:rPr lang="es-ES_tradnl" dirty="0" smtClean="0"/>
              <a:t> </a:t>
            </a:r>
            <a:r>
              <a:rPr lang="es-ES_tradnl" b="1" i="1" u="sng" dirty="0" err="1" smtClean="0">
                <a:solidFill>
                  <a:srgbClr val="FFC000"/>
                </a:solidFill>
              </a:rPr>
              <a:t>indefinite</a:t>
            </a:r>
            <a:r>
              <a:rPr lang="es-ES_tradnl" b="1" i="1" u="sng" dirty="0" smtClean="0">
                <a:solidFill>
                  <a:srgbClr val="FFC000"/>
                </a:solidFill>
              </a:rPr>
              <a:t> </a:t>
            </a:r>
            <a:r>
              <a:rPr lang="es-ES_tradnl" b="1" i="1" u="sng" dirty="0" err="1" smtClean="0">
                <a:solidFill>
                  <a:srgbClr val="FFC000"/>
                </a:solidFill>
              </a:rPr>
              <a:t>article</a:t>
            </a:r>
            <a:r>
              <a:rPr lang="es-ES_tradnl" dirty="0" smtClean="0"/>
              <a:t> </a:t>
            </a:r>
            <a:r>
              <a:rPr lang="es-ES_tradnl" dirty="0" err="1" smtClean="0"/>
              <a:t>because</a:t>
            </a:r>
            <a:r>
              <a:rPr lang="es-ES_tradnl" dirty="0" smtClean="0"/>
              <a:t>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refers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person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err="1" smtClean="0"/>
              <a:t>thing</a:t>
            </a:r>
            <a:r>
              <a:rPr lang="es-ES_tradnl" dirty="0" smtClean="0"/>
              <a:t>, </a:t>
            </a:r>
            <a:r>
              <a:rPr lang="es-ES_tradnl" dirty="0" err="1" smtClean="0"/>
              <a:t>not</a:t>
            </a:r>
            <a:r>
              <a:rPr lang="es-ES_tradnl" dirty="0" smtClean="0"/>
              <a:t> a </a:t>
            </a:r>
            <a:r>
              <a:rPr lang="es-ES_tradnl" dirty="0" err="1" smtClean="0"/>
              <a:t>specific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686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398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Hoy es el 23 de octubre.</vt:lpstr>
      <vt:lpstr>La cita del día</vt:lpstr>
      <vt:lpstr>Los artículos</vt:lpstr>
      <vt:lpstr>Vamos a practicar…</vt:lpstr>
      <vt:lpstr>Vamos a practicar…</vt:lpstr>
      <vt:lpstr>Vamos a practicar…</vt:lpstr>
      <vt:lpstr>Más práctica ¿Palabra femenina o masculina?</vt:lpstr>
      <vt:lpstr>¡¡¡Cuidado!!!</vt:lpstr>
      <vt:lpstr>Los artículos</vt:lpstr>
      <vt:lpstr>Por ejemplo</vt:lpstr>
      <vt:lpstr>Por ejemplo</vt:lpstr>
      <vt:lpstr>Definite Articles</vt:lpstr>
      <vt:lpstr>Indefinite Articles</vt:lpstr>
      <vt:lpstr>“El o la”</vt:lpstr>
      <vt:lpstr>“Un o una”</vt:lpstr>
      <vt:lpstr>La bolsa misteriosa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23 de octubre.</dc:title>
  <dc:creator>Wendy</dc:creator>
  <cp:lastModifiedBy>Wendy</cp:lastModifiedBy>
  <cp:revision>11</cp:revision>
  <dcterms:created xsi:type="dcterms:W3CDTF">2012-10-17T20:35:06Z</dcterms:created>
  <dcterms:modified xsi:type="dcterms:W3CDTF">2012-10-20T23:17:32Z</dcterms:modified>
</cp:coreProperties>
</file>