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80" r:id="rId7"/>
    <p:sldId id="256" r:id="rId8"/>
    <p:sldId id="258" r:id="rId9"/>
    <p:sldId id="259" r:id="rId10"/>
    <p:sldId id="261" r:id="rId11"/>
    <p:sldId id="262" r:id="rId12"/>
    <p:sldId id="290" r:id="rId13"/>
    <p:sldId id="279" r:id="rId14"/>
    <p:sldId id="286" r:id="rId15"/>
    <p:sldId id="288" r:id="rId16"/>
    <p:sldId id="289" r:id="rId17"/>
    <p:sldId id="292" r:id="rId18"/>
    <p:sldId id="263" r:id="rId19"/>
    <p:sldId id="264" r:id="rId20"/>
    <p:sldId id="283" r:id="rId21"/>
    <p:sldId id="29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47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72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143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359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502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07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2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57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388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644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60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3158-A9DA-43D6-A3CA-68647393F00A}" type="datetimeFigureOut">
              <a:rPr lang="es-ES_tradnl" smtClean="0"/>
              <a:t>11/09/2012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E0AB-E3E1-45EF-8700-EC4DB4D5B2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0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Para hacer ahora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8:00 at </a:t>
            </a:r>
            <a:r>
              <a:rPr lang="es-ES_tradnl" dirty="0" err="1" smtClean="0"/>
              <a:t>night</a:t>
            </a:r>
            <a:r>
              <a:rPr lang="es-ES_tradnl" dirty="0" smtClean="0"/>
              <a:t>. 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greet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 at </a:t>
            </a:r>
            <a:r>
              <a:rPr lang="es-ES_tradnl" dirty="0" err="1" smtClean="0"/>
              <a:t>this</a:t>
            </a:r>
            <a:r>
              <a:rPr lang="es-ES_tradnl" dirty="0" smtClean="0"/>
              <a:t> time?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/>
              <a:t>2</a:t>
            </a:r>
            <a:r>
              <a:rPr lang="es-ES_tradnl" dirty="0" smtClean="0"/>
              <a:t>) 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12:00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afternoon</a:t>
            </a:r>
            <a:r>
              <a:rPr lang="es-ES_tradnl" dirty="0" smtClean="0"/>
              <a:t>. 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greet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 at </a:t>
            </a:r>
            <a:r>
              <a:rPr lang="es-ES_tradnl" dirty="0" err="1" smtClean="0"/>
              <a:t>this</a:t>
            </a:r>
            <a:r>
              <a:rPr lang="es-ES_tradnl" dirty="0" smtClean="0"/>
              <a:t> time?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/>
              <a:t>3</a:t>
            </a:r>
            <a:r>
              <a:rPr lang="es-ES_tradnl" dirty="0" smtClean="0"/>
              <a:t>) 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15 </a:t>
            </a:r>
            <a:r>
              <a:rPr lang="es-ES_tradnl" dirty="0" err="1" smtClean="0"/>
              <a:t>years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are </a:t>
            </a:r>
            <a:r>
              <a:rPr lang="es-ES_tradnl" dirty="0" err="1" smtClean="0"/>
              <a:t>feeling</a:t>
            </a:r>
            <a:r>
              <a:rPr lang="es-ES_tradnl" dirty="0" smtClean="0"/>
              <a:t> </a:t>
            </a:r>
            <a:r>
              <a:rPr lang="es-ES_tradnl" dirty="0" err="1" smtClean="0"/>
              <a:t>today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say</a:t>
            </a:r>
            <a:r>
              <a:rPr lang="es-ES_tradnl" dirty="0" smtClean="0"/>
              <a:t> </a:t>
            </a:r>
            <a:r>
              <a:rPr lang="es-ES_tradnl" dirty="0" err="1" smtClean="0"/>
              <a:t>goodbye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planning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seeing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</a:t>
            </a:r>
            <a:r>
              <a:rPr lang="es-ES_tradnl" dirty="0" err="1" smtClean="0"/>
              <a:t>again</a:t>
            </a:r>
            <a:r>
              <a:rPr lang="es-ES_tradnl" dirty="0" smtClean="0"/>
              <a:t> </a:t>
            </a:r>
            <a:r>
              <a:rPr lang="es-ES_tradnl" dirty="0" err="1" smtClean="0"/>
              <a:t>tomorrow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greeting</a:t>
            </a:r>
            <a:r>
              <a:rPr lang="es-ES_tradnl" dirty="0"/>
              <a:t> </a:t>
            </a:r>
            <a:r>
              <a:rPr lang="es-ES_tradnl" dirty="0" smtClean="0"/>
              <a:t>can </a:t>
            </a:r>
            <a:r>
              <a:rPr lang="es-ES_tradnl" dirty="0" err="1" smtClean="0"/>
              <a:t>you</a:t>
            </a:r>
            <a:r>
              <a:rPr lang="es-ES_tradnl" dirty="0" smtClean="0"/>
              <a:t> use no </a:t>
            </a:r>
            <a:r>
              <a:rPr lang="es-ES_tradnl" dirty="0" err="1" smtClean="0"/>
              <a:t>matter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time of </a:t>
            </a:r>
            <a:r>
              <a:rPr lang="es-ES_tradnl" dirty="0" err="1" smtClean="0"/>
              <a:t>day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?  </a:t>
            </a:r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farewell</a:t>
            </a:r>
            <a:r>
              <a:rPr lang="es-ES_tradnl" dirty="0" smtClean="0"/>
              <a:t> can </a:t>
            </a:r>
            <a:r>
              <a:rPr lang="es-ES_tradnl" dirty="0" err="1" smtClean="0"/>
              <a:t>you</a:t>
            </a:r>
            <a:r>
              <a:rPr lang="es-ES_tradnl" dirty="0" smtClean="0"/>
              <a:t> use no </a:t>
            </a:r>
            <a:r>
              <a:rPr lang="es-ES_tradnl" dirty="0" err="1" smtClean="0"/>
              <a:t>matter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time of </a:t>
            </a:r>
            <a:r>
              <a:rPr lang="es-ES_tradnl" dirty="0" err="1" smtClean="0"/>
              <a:t>day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995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>
                <a:latin typeface="Gill Sans Ultra Bold Condensed" pitchFamily="34" charset="0"/>
              </a:rPr>
              <a:t>Asking</a:t>
            </a:r>
            <a:r>
              <a:rPr lang="es-ES_tradnl" dirty="0" smtClean="0">
                <a:latin typeface="Gill Sans Ultra Bold Condensed" pitchFamily="34" charset="0"/>
              </a:rPr>
              <a:t> </a:t>
            </a:r>
            <a:r>
              <a:rPr lang="es-ES_tradnl" dirty="0" err="1" smtClean="0">
                <a:latin typeface="Gill Sans Ultra Bold Condensed" pitchFamily="34" charset="0"/>
              </a:rPr>
              <a:t>someone</a:t>
            </a:r>
            <a:r>
              <a:rPr lang="es-ES_tradnl" dirty="0" smtClean="0">
                <a:latin typeface="Gill Sans Ultra Bold Condensed" pitchFamily="34" charset="0"/>
              </a:rPr>
              <a:t> </a:t>
            </a:r>
            <a:r>
              <a:rPr lang="es-ES_tradnl" dirty="0" err="1" smtClean="0">
                <a:latin typeface="Gill Sans Ultra Bold Condensed" pitchFamily="34" charset="0"/>
              </a:rPr>
              <a:t>else</a:t>
            </a:r>
            <a:r>
              <a:rPr lang="es-ES_tradnl" dirty="0" smtClean="0">
                <a:latin typeface="Gill Sans Ultra Bold Condensed" pitchFamily="34" charset="0"/>
              </a:rPr>
              <a:t> </a:t>
            </a:r>
            <a:r>
              <a:rPr lang="es-ES_tradnl" dirty="0" err="1" smtClean="0">
                <a:latin typeface="Gill Sans Ultra Bold Condensed" pitchFamily="34" charset="0"/>
              </a:rPr>
              <a:t>his</a:t>
            </a:r>
            <a:r>
              <a:rPr lang="es-ES_tradnl" dirty="0" smtClean="0">
                <a:latin typeface="Gill Sans Ultra Bold Condensed" pitchFamily="34" charset="0"/>
              </a:rPr>
              <a:t>/</a:t>
            </a:r>
            <a:r>
              <a:rPr lang="es-ES_tradnl" dirty="0" err="1" smtClean="0">
                <a:latin typeface="Gill Sans Ultra Bold Condensed" pitchFamily="34" charset="0"/>
              </a:rPr>
              <a:t>her</a:t>
            </a:r>
            <a:r>
              <a:rPr lang="es-ES_tradnl" dirty="0" smtClean="0">
                <a:latin typeface="Gill Sans Ultra Bold Condensed" pitchFamily="34" charset="0"/>
              </a:rPr>
              <a:t> </a:t>
            </a:r>
            <a:r>
              <a:rPr lang="es-ES_tradnl" dirty="0" err="1" smtClean="0">
                <a:latin typeface="Gill Sans Ultra Bold Condensed" pitchFamily="34" charset="0"/>
              </a:rPr>
              <a:t>name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600" dirty="0" err="1" smtClean="0"/>
              <a:t>If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person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age</a:t>
            </a:r>
            <a:r>
              <a:rPr lang="es-ES_tradnl" sz="3600" dirty="0" smtClean="0"/>
              <a:t>, </a:t>
            </a:r>
            <a:r>
              <a:rPr lang="es-ES_tradnl" sz="3600" dirty="0" err="1" smtClean="0"/>
              <a:t>younger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“</a:t>
            </a:r>
            <a:r>
              <a:rPr lang="es-ES_tradnl" sz="3600" dirty="0" err="1" smtClean="0"/>
              <a:t>level</a:t>
            </a:r>
            <a:r>
              <a:rPr lang="es-ES_tradnl" sz="3600" dirty="0" smtClean="0"/>
              <a:t>”:</a:t>
            </a:r>
          </a:p>
          <a:p>
            <a:pPr lvl="1"/>
            <a:r>
              <a:rPr lang="en-US" sz="3600" dirty="0" smtClean="0">
                <a:latin typeface="Impact" pitchFamily="34" charset="0"/>
              </a:rPr>
              <a:t>¿</a:t>
            </a:r>
            <a:r>
              <a:rPr lang="es-ES_tradnl" sz="3600" dirty="0" smtClean="0">
                <a:latin typeface="Impact" pitchFamily="34" charset="0"/>
              </a:rPr>
              <a:t>Cómo te llamas?</a:t>
            </a:r>
          </a:p>
          <a:p>
            <a:pPr marL="457200" lvl="1" indent="0">
              <a:buNone/>
            </a:pPr>
            <a:endParaRPr lang="es-ES_tradnl" sz="3600" dirty="0" smtClean="0"/>
          </a:p>
          <a:p>
            <a:r>
              <a:rPr lang="es-ES_tradnl" sz="3600" dirty="0" err="1" smtClean="0"/>
              <a:t>If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person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older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than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and/</a:t>
            </a:r>
            <a:r>
              <a:rPr lang="es-ES_tradnl" sz="3600" dirty="0" err="1" smtClean="0"/>
              <a:t>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someone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whom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would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like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to</a:t>
            </a:r>
            <a:r>
              <a:rPr lang="es-ES_tradnl" sz="3600" dirty="0" smtClean="0"/>
              <a:t> show </a:t>
            </a:r>
            <a:r>
              <a:rPr lang="es-ES_tradnl" sz="3600" dirty="0" err="1" smtClean="0"/>
              <a:t>respect</a:t>
            </a:r>
            <a:r>
              <a:rPr lang="es-ES_tradnl" sz="3600" dirty="0" smtClean="0"/>
              <a:t>:</a:t>
            </a:r>
          </a:p>
          <a:p>
            <a:pPr lvl="1"/>
            <a:r>
              <a:rPr lang="en-US" sz="3600" dirty="0" smtClean="0">
                <a:latin typeface="Impact" pitchFamily="34" charset="0"/>
              </a:rPr>
              <a:t>¿</a:t>
            </a:r>
            <a:r>
              <a:rPr lang="es-ES_tradnl" sz="3600" dirty="0" smtClean="0">
                <a:latin typeface="Impact" pitchFamily="34" charset="0"/>
              </a:rPr>
              <a:t>Cómo se llama?</a:t>
            </a:r>
          </a:p>
        </p:txBody>
      </p:sp>
    </p:spTree>
    <p:extLst>
      <p:ext uri="{BB962C8B-B14F-4D97-AF65-F5344CB8AC3E}">
        <p14:creationId xmlns:p14="http://schemas.microsoft.com/office/powerpoint/2010/main" val="185968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br>
              <a:rPr lang="es-ES_tradnl" dirty="0" smtClean="0">
                <a:latin typeface="Gill Sans Ultra Bold Condensed" pitchFamily="34" charset="0"/>
              </a:rPr>
            </a:br>
            <a:r>
              <a:rPr lang="es-ES_tradnl" sz="2700" dirty="0" err="1">
                <a:latin typeface="Gill Sans Ultra Bold Condensed" pitchFamily="34" charset="0"/>
              </a:rPr>
              <a:t>H</a:t>
            </a:r>
            <a:r>
              <a:rPr lang="es-ES_tradnl" sz="2700" dirty="0" err="1" smtClean="0">
                <a:latin typeface="Gill Sans Ultra Bold Condensed" pitchFamily="34" charset="0"/>
              </a:rPr>
              <a:t>ow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you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would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ask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following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people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their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names</a:t>
            </a:r>
            <a:r>
              <a:rPr lang="es-ES_tradnl" sz="2700" dirty="0">
                <a:latin typeface="Gill Sans Ultra Bold Condensed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dirty="0" smtClean="0"/>
              <a:t>1)  Your classmate</a:t>
            </a:r>
          </a:p>
          <a:p>
            <a:pPr lvl="1"/>
            <a:r>
              <a:rPr lang="en-US" sz="3600" dirty="0" smtClean="0"/>
              <a:t>2)  Your teacher</a:t>
            </a:r>
          </a:p>
          <a:p>
            <a:pPr lvl="1"/>
            <a:r>
              <a:rPr lang="en-US" sz="3600" dirty="0" smtClean="0"/>
              <a:t>3)  Your principal</a:t>
            </a:r>
          </a:p>
          <a:p>
            <a:pPr lvl="1"/>
            <a:r>
              <a:rPr lang="en-US" sz="3600" dirty="0" smtClean="0"/>
              <a:t>4)  A child at a day care center</a:t>
            </a:r>
          </a:p>
          <a:p>
            <a:pPr lvl="1"/>
            <a:r>
              <a:rPr lang="en-US" sz="3600" dirty="0" smtClean="0"/>
              <a:t>5)  An elderly store clerk</a:t>
            </a:r>
          </a:p>
          <a:p>
            <a:pPr lvl="1"/>
            <a:r>
              <a:rPr lang="en-US" sz="3600" dirty="0" smtClean="0"/>
              <a:t>6)  Your sister/brother</a:t>
            </a:r>
          </a:p>
          <a:p>
            <a:pPr lvl="1"/>
            <a:r>
              <a:rPr lang="en-US" sz="3600" dirty="0" smtClean="0"/>
              <a:t>7)  A fifth grader</a:t>
            </a:r>
            <a:endParaRPr lang="es-ES_tradnl" sz="3600" dirty="0" smtClean="0"/>
          </a:p>
        </p:txBody>
      </p:sp>
    </p:spTree>
    <p:extLst>
      <p:ext uri="{BB962C8B-B14F-4D97-AF65-F5344CB8AC3E}">
        <p14:creationId xmlns:p14="http://schemas.microsoft.com/office/powerpoint/2010/main" val="354653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br>
              <a:rPr lang="es-ES_tradnl" dirty="0" smtClean="0">
                <a:latin typeface="Gill Sans Ultra Bold Condensed" pitchFamily="34" charset="0"/>
              </a:rPr>
            </a:br>
            <a:r>
              <a:rPr lang="es-ES_tradnl" sz="2700" dirty="0" err="1">
                <a:latin typeface="Gill Sans Ultra Bold Condensed" pitchFamily="34" charset="0"/>
              </a:rPr>
              <a:t>H</a:t>
            </a:r>
            <a:r>
              <a:rPr lang="es-ES_tradnl" sz="2700" dirty="0" err="1" smtClean="0">
                <a:latin typeface="Gill Sans Ultra Bold Condensed" pitchFamily="34" charset="0"/>
              </a:rPr>
              <a:t>ow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you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would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ask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following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people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their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names</a:t>
            </a:r>
            <a:r>
              <a:rPr lang="es-ES_tradnl" sz="2700" dirty="0">
                <a:latin typeface="Gill Sans Ultra Bold Condensed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600" dirty="0" smtClean="0"/>
              <a:t>1)  Your boss</a:t>
            </a:r>
          </a:p>
          <a:p>
            <a:pPr lvl="1"/>
            <a:r>
              <a:rPr lang="en-US" sz="3600" dirty="0" smtClean="0"/>
              <a:t>2)  Your younger sister’s friend</a:t>
            </a:r>
          </a:p>
          <a:p>
            <a:pPr lvl="1"/>
            <a:r>
              <a:rPr lang="en-US" sz="3600" dirty="0" smtClean="0"/>
              <a:t>3)  A small child at a park</a:t>
            </a:r>
          </a:p>
          <a:p>
            <a:pPr lvl="1"/>
            <a:r>
              <a:rPr lang="en-US" sz="3600" dirty="0" smtClean="0"/>
              <a:t>4)  The governor of New Jersey</a:t>
            </a:r>
          </a:p>
          <a:p>
            <a:pPr lvl="1"/>
            <a:r>
              <a:rPr lang="en-US" sz="3600" dirty="0" smtClean="0"/>
              <a:t>5)  A man interviewing you for a job</a:t>
            </a:r>
          </a:p>
          <a:p>
            <a:pPr lvl="1"/>
            <a:r>
              <a:rPr lang="en-US" sz="3600" dirty="0" smtClean="0"/>
              <a:t>6)  A second grader</a:t>
            </a:r>
          </a:p>
          <a:p>
            <a:pPr lvl="1"/>
            <a:r>
              <a:rPr lang="en-US" sz="3600" dirty="0" smtClean="0"/>
              <a:t>7)  A guest speaker in our classroom </a:t>
            </a:r>
            <a:endParaRPr lang="es-ES_tradnl" sz="3600" dirty="0" smtClean="0"/>
          </a:p>
        </p:txBody>
      </p:sp>
    </p:spTree>
    <p:extLst>
      <p:ext uri="{BB962C8B-B14F-4D97-AF65-F5344CB8AC3E}">
        <p14:creationId xmlns:p14="http://schemas.microsoft.com/office/powerpoint/2010/main" val="300038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Gill Sans Ultra Bold" pitchFamily="34" charset="0"/>
              </a:rPr>
              <a:t>How</a:t>
            </a:r>
            <a:r>
              <a:rPr lang="es-ES_tradnl" dirty="0" smtClean="0">
                <a:latin typeface="Gill Sans Ultra Bold" pitchFamily="34" charset="0"/>
              </a:rPr>
              <a:t> </a:t>
            </a:r>
            <a:r>
              <a:rPr lang="es-ES_tradnl" dirty="0" err="1" smtClean="0">
                <a:latin typeface="Gill Sans Ultra Bold" pitchFamily="34" charset="0"/>
              </a:rPr>
              <a:t>to</a:t>
            </a:r>
            <a:r>
              <a:rPr lang="es-ES_tradnl" dirty="0" smtClean="0">
                <a:latin typeface="Gill Sans Ultra Bold" pitchFamily="34" charset="0"/>
              </a:rPr>
              <a:t> </a:t>
            </a:r>
            <a:r>
              <a:rPr lang="es-ES_tradnl" dirty="0" err="1" smtClean="0">
                <a:latin typeface="Gill Sans Ultra Bold" pitchFamily="34" charset="0"/>
              </a:rPr>
              <a:t>respond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8000" dirty="0" smtClean="0"/>
          </a:p>
          <a:p>
            <a:r>
              <a:rPr lang="es-ES_tradnl" sz="8000" dirty="0" smtClean="0"/>
              <a:t>Me llamo …</a:t>
            </a:r>
            <a:endParaRPr lang="es-ES_tradnl" sz="8000" dirty="0"/>
          </a:p>
        </p:txBody>
      </p:sp>
    </p:spTree>
    <p:extLst>
      <p:ext uri="{BB962C8B-B14F-4D97-AF65-F5344CB8AC3E}">
        <p14:creationId xmlns:p14="http://schemas.microsoft.com/office/powerpoint/2010/main" val="182227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Por ejemplo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¿</a:t>
            </a:r>
            <a:r>
              <a:rPr lang="es-ES_tradnl" dirty="0" smtClean="0"/>
              <a:t>Cómo te llamas?</a:t>
            </a:r>
          </a:p>
          <a:p>
            <a:pPr lvl="1"/>
            <a:r>
              <a:rPr lang="es-ES_tradnl" dirty="0"/>
              <a:t>Me llamo José Castillo</a:t>
            </a:r>
            <a:r>
              <a:rPr lang="es-ES_tradnl" dirty="0" smtClean="0"/>
              <a:t>.</a:t>
            </a:r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n-US" dirty="0"/>
              <a:t>¿</a:t>
            </a:r>
            <a:r>
              <a:rPr lang="es-ES_tradnl" dirty="0" smtClean="0"/>
              <a:t>Cómo te llamas?</a:t>
            </a:r>
          </a:p>
          <a:p>
            <a:pPr lvl="1"/>
            <a:r>
              <a:rPr lang="es-ES_tradnl" dirty="0" smtClean="0"/>
              <a:t>Me llamo Sara Rodríguez.  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Cómo se llama?</a:t>
            </a:r>
          </a:p>
          <a:p>
            <a:pPr lvl="1"/>
            <a:r>
              <a:rPr lang="es-ES_tradnl" dirty="0" smtClean="0"/>
              <a:t>Me llamo Miguel Montes.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Cómo se llama?</a:t>
            </a:r>
          </a:p>
          <a:p>
            <a:pPr lvl="1"/>
            <a:r>
              <a:rPr lang="es-ES_tradnl" dirty="0" smtClean="0"/>
              <a:t>Me llamo María Ávila.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95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433" y="685800"/>
            <a:ext cx="49914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Vamos</a:t>
            </a:r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</a:t>
            </a:r>
          </a:p>
          <a:p>
            <a:pPr algn="ctr"/>
            <a:r>
              <a:rPr lang="en-US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practicar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67" y="3581400"/>
            <a:ext cx="2722562" cy="26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5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48400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A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>
                <a:sym typeface="Wingdings" pitchFamily="2" charset="2"/>
              </a:rPr>
              <a:t> Michelle Obama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 smtClean="0">
                <a:sym typeface="Wingdings" pitchFamily="2" charset="2"/>
              </a:rPr>
              <a:t>A </a:t>
            </a:r>
            <a:r>
              <a:rPr lang="es-ES_tradnl" dirty="0" err="1" smtClean="0">
                <a:sym typeface="Wingdings" pitchFamily="2" charset="2"/>
              </a:rPr>
              <a:t>teenage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girl</a:t>
            </a:r>
            <a:r>
              <a:rPr lang="es-ES_tradnl" dirty="0" smtClean="0">
                <a:sym typeface="Wingdings" pitchFamily="2" charset="2"/>
              </a:rPr>
              <a:t>   A </a:t>
            </a:r>
            <a:r>
              <a:rPr lang="es-ES_tradnl" dirty="0" err="1" smtClean="0">
                <a:sym typeface="Wingdings" pitchFamily="2" charset="2"/>
              </a:rPr>
              <a:t>friend</a:t>
            </a:r>
            <a:r>
              <a:rPr lang="es-ES_tradnl" dirty="0" smtClean="0">
                <a:sym typeface="Wingdings" pitchFamily="2" charset="2"/>
              </a:rPr>
              <a:t> of a </a:t>
            </a:r>
            <a:r>
              <a:rPr lang="es-ES_tradnl" dirty="0" err="1" smtClean="0">
                <a:sym typeface="Wingdings" pitchFamily="2" charset="2"/>
              </a:rPr>
              <a:t>friend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named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Carly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 smtClean="0">
                <a:sym typeface="Wingdings" pitchFamily="2" charset="2"/>
              </a:rPr>
              <a:t> </a:t>
            </a:r>
            <a:endParaRPr lang="es-ES_tradnl" dirty="0">
              <a:sym typeface="Wingdings" pitchFamily="2" charset="2"/>
            </a:endParaRPr>
          </a:p>
          <a:p>
            <a:r>
              <a:rPr lang="es-ES_tradnl" dirty="0" smtClean="0">
                <a:sym typeface="Wingdings" pitchFamily="2" charset="2"/>
              </a:rPr>
              <a:t>A </a:t>
            </a:r>
            <a:r>
              <a:rPr lang="es-ES_tradnl" dirty="0" err="1" smtClean="0">
                <a:sym typeface="Wingdings" pitchFamily="2" charset="2"/>
              </a:rPr>
              <a:t>Spanish</a:t>
            </a:r>
            <a:r>
              <a:rPr lang="es-ES_tradnl" dirty="0" smtClean="0">
                <a:sym typeface="Wingdings" pitchFamily="2" charset="2"/>
              </a:rPr>
              <a:t> I </a:t>
            </a:r>
            <a:r>
              <a:rPr lang="es-ES_tradnl" dirty="0" err="1" smtClean="0">
                <a:sym typeface="Wingdings" pitchFamily="2" charset="2"/>
              </a:rPr>
              <a:t>student</a:t>
            </a:r>
            <a:r>
              <a:rPr lang="es-ES_tradnl" dirty="0" smtClean="0">
                <a:sym typeface="Wingdings" pitchFamily="2" charset="2"/>
              </a:rPr>
              <a:t>  Mr. Pineda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 smtClean="0">
                <a:sym typeface="Wingdings" pitchFamily="2" charset="2"/>
              </a:rPr>
              <a:t>A principal  A new </a:t>
            </a:r>
            <a:r>
              <a:rPr lang="es-ES_tradnl" dirty="0" err="1" smtClean="0">
                <a:sym typeface="Wingdings" pitchFamily="2" charset="2"/>
              </a:rPr>
              <a:t>student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named</a:t>
            </a:r>
            <a:r>
              <a:rPr lang="es-ES_tradnl" dirty="0" smtClean="0">
                <a:sym typeface="Wingdings" pitchFamily="2" charset="2"/>
              </a:rPr>
              <a:t> Carlos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82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1)  A </a:t>
            </a:r>
            <a:r>
              <a:rPr lang="es-ES_tradnl" dirty="0" err="1" smtClean="0"/>
              <a:t>fifth</a:t>
            </a:r>
            <a:r>
              <a:rPr lang="es-ES_tradnl" dirty="0" smtClean="0"/>
              <a:t> grade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smtClean="0">
                <a:sym typeface="Wingdings" pitchFamily="2" charset="2"/>
              </a:rPr>
              <a:t>  Mr. Pagano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 smtClean="0">
                <a:sym typeface="Wingdings" pitchFamily="2" charset="2"/>
              </a:rPr>
              <a:t>2)  Miss </a:t>
            </a:r>
            <a:r>
              <a:rPr lang="es-ES_tradnl" dirty="0" err="1" smtClean="0">
                <a:sym typeface="Wingdings" pitchFamily="2" charset="2"/>
              </a:rPr>
              <a:t>Holland</a:t>
            </a:r>
            <a:r>
              <a:rPr lang="es-ES_tradnl" dirty="0" smtClean="0">
                <a:sym typeface="Wingdings" pitchFamily="2" charset="2"/>
              </a:rPr>
              <a:t>   Mrs. Cardona</a:t>
            </a:r>
          </a:p>
          <a:p>
            <a:pPr lvl="1"/>
            <a:r>
              <a:rPr lang="es-ES_tradnl" dirty="0" smtClean="0">
                <a:sym typeface="Wingdings" pitchFamily="2" charset="2"/>
              </a:rPr>
              <a:t> 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 smtClean="0">
                <a:sym typeface="Wingdings" pitchFamily="2" charset="2"/>
              </a:rPr>
              <a:t>3)  </a:t>
            </a:r>
            <a:r>
              <a:rPr lang="es-ES_tradnl" dirty="0" err="1" smtClean="0">
                <a:sym typeface="Wingdings" pitchFamily="2" charset="2"/>
              </a:rPr>
              <a:t>Usher</a:t>
            </a:r>
            <a:r>
              <a:rPr lang="es-ES_tradnl" dirty="0" smtClean="0">
                <a:sym typeface="Wingdings" pitchFamily="2" charset="2"/>
              </a:rPr>
              <a:t>  </a:t>
            </a:r>
            <a:r>
              <a:rPr lang="es-ES_tradnl" dirty="0" err="1" smtClean="0">
                <a:sym typeface="Wingdings" pitchFamily="2" charset="2"/>
              </a:rPr>
              <a:t>Beyonce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r>
              <a:rPr lang="es-ES_tradnl" dirty="0" smtClean="0">
                <a:sym typeface="Wingdings" pitchFamily="2" charset="2"/>
              </a:rPr>
              <a:t> </a:t>
            </a: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</a:p>
          <a:p>
            <a:r>
              <a:rPr lang="es-ES_tradnl" dirty="0" smtClean="0">
                <a:sym typeface="Wingdings" pitchFamily="2" charset="2"/>
              </a:rPr>
              <a:t>4)  </a:t>
            </a:r>
            <a:r>
              <a:rPr lang="es-ES_tradnl" dirty="0" err="1" smtClean="0">
                <a:sym typeface="Wingdings" pitchFamily="2" charset="2"/>
              </a:rPr>
              <a:t>An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elementary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school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student</a:t>
            </a:r>
            <a:r>
              <a:rPr lang="es-ES_tradnl" dirty="0" smtClean="0">
                <a:sym typeface="Wingdings" pitchFamily="2" charset="2"/>
              </a:rPr>
              <a:t>  </a:t>
            </a:r>
            <a:r>
              <a:rPr lang="es-ES_tradnl" dirty="0" err="1" smtClean="0">
                <a:sym typeface="Wingdings" pitchFamily="2" charset="2"/>
              </a:rPr>
              <a:t>The</a:t>
            </a:r>
            <a:r>
              <a:rPr lang="es-ES_tradnl" dirty="0" smtClean="0">
                <a:sym typeface="Wingdings" pitchFamily="2" charset="2"/>
              </a:rPr>
              <a:t> </a:t>
            </a:r>
            <a:r>
              <a:rPr lang="es-ES_tradnl" dirty="0" err="1" smtClean="0">
                <a:sym typeface="Wingdings" pitchFamily="2" charset="2"/>
              </a:rPr>
              <a:t>president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  <a:p>
            <a:pPr lvl="1"/>
            <a:r>
              <a:rPr lang="es-ES_tradnl" dirty="0">
                <a:sym typeface="Wingdings" pitchFamily="2" charset="2"/>
              </a:rPr>
              <a:t> </a:t>
            </a:r>
            <a:endParaRPr lang="es-ES_tradnl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576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Impact" pitchFamily="34" charset="0"/>
              </a:rPr>
              <a:t>Stating</a:t>
            </a:r>
            <a:r>
              <a:rPr lang="es-ES_tradnl" dirty="0" smtClean="0">
                <a:latin typeface="Impact" pitchFamily="34" charset="0"/>
              </a:rPr>
              <a:t> </a:t>
            </a:r>
            <a:r>
              <a:rPr lang="es-ES_tradnl" dirty="0" err="1" smtClean="0">
                <a:latin typeface="Impact" pitchFamily="34" charset="0"/>
              </a:rPr>
              <a:t>someone</a:t>
            </a:r>
            <a:r>
              <a:rPr lang="es-ES_tradnl" dirty="0" smtClean="0">
                <a:latin typeface="Impact" pitchFamily="34" charset="0"/>
              </a:rPr>
              <a:t> </a:t>
            </a:r>
            <a:r>
              <a:rPr lang="es-ES_tradnl" dirty="0" err="1" smtClean="0">
                <a:latin typeface="Impact" pitchFamily="34" charset="0"/>
              </a:rPr>
              <a:t>else’s</a:t>
            </a:r>
            <a:r>
              <a:rPr lang="es-ES_tradnl" dirty="0" smtClean="0">
                <a:latin typeface="Impact" pitchFamily="34" charset="0"/>
              </a:rPr>
              <a:t> </a:t>
            </a:r>
            <a:r>
              <a:rPr lang="es-ES_tradnl" dirty="0" err="1" smtClean="0">
                <a:latin typeface="Impact" pitchFamily="34" charset="0"/>
              </a:rPr>
              <a:t>name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7362" y="1219200"/>
            <a:ext cx="4040188" cy="639762"/>
          </a:xfrm>
        </p:spPr>
        <p:txBody>
          <a:bodyPr>
            <a:normAutofit/>
          </a:bodyPr>
          <a:lstStyle/>
          <a:p>
            <a:r>
              <a:rPr lang="es-ES_tradnl" dirty="0" smtClean="0"/>
              <a:t>Él se llama ________________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Él se llama Barack Obama.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Él se llama Adam </a:t>
            </a:r>
            <a:r>
              <a:rPr lang="es-ES_tradnl" dirty="0" err="1" smtClean="0"/>
              <a:t>Levine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9937" y="1219200"/>
            <a:ext cx="4041775" cy="639762"/>
          </a:xfrm>
        </p:spPr>
        <p:txBody>
          <a:bodyPr/>
          <a:lstStyle/>
          <a:p>
            <a:r>
              <a:rPr lang="es-ES_tradnl" dirty="0" smtClean="0"/>
              <a:t>Ella se llama _____________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Ella se llama Taylor Swift.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Ella se llama Sonia Sotomayor.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2424113" cy="165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64282"/>
            <a:ext cx="1765588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8466"/>
            <a:ext cx="2381250" cy="16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88" y="5181600"/>
            <a:ext cx="1898073" cy="16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4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br>
              <a:rPr lang="es-ES_tradnl" dirty="0" smtClean="0">
                <a:latin typeface="Gill Sans Ultra Bold Condensed" pitchFamily="34" charset="0"/>
              </a:rPr>
            </a:br>
            <a:r>
              <a:rPr lang="es-ES_tradnl" sz="2700" dirty="0" err="1" smtClean="0">
                <a:latin typeface="Gill Sans Ultra Bold Condensed" pitchFamily="34" charset="0"/>
              </a:rPr>
              <a:t>State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name</a:t>
            </a:r>
            <a:r>
              <a:rPr lang="es-ES_tradnl" sz="2700" dirty="0" smtClean="0">
                <a:latin typeface="Gill Sans Ultra Bold Condensed" pitchFamily="34" charset="0"/>
              </a:rPr>
              <a:t> of </a:t>
            </a:r>
            <a:r>
              <a:rPr lang="es-ES_tradnl" sz="2700" dirty="0" err="1" smtClean="0">
                <a:latin typeface="Gill Sans Ultra Bold Condensed" pitchFamily="34" charset="0"/>
              </a:rPr>
              <a:t>each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person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below</a:t>
            </a:r>
            <a:r>
              <a:rPr lang="es-ES_tradnl" sz="2700" dirty="0" smtClean="0">
                <a:latin typeface="Gill Sans Ultra Bold Condensed" pitchFamily="34" charset="0"/>
              </a:rPr>
              <a:t> in a complete </a:t>
            </a:r>
            <a:r>
              <a:rPr lang="es-ES_tradnl" sz="2700" dirty="0" err="1" smtClean="0">
                <a:latin typeface="Gill Sans Ultra Bold Condensed" pitchFamily="34" charset="0"/>
              </a:rPr>
              <a:t>sentence</a:t>
            </a:r>
            <a:endParaRPr lang="es-ES_tradnl" sz="2700" dirty="0">
              <a:latin typeface="Gill Sans Ultra Bold Condense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4038599"/>
            <a:ext cx="3541166" cy="25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2436"/>
            <a:ext cx="349091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490912" cy="25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482436"/>
            <a:ext cx="3543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4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" pitchFamily="34" charset="0"/>
              </a:rPr>
              <a:t>Un repaso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Greetings: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Anytime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Morning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Afternoon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Night</a:t>
            </a:r>
            <a:r>
              <a:rPr lang="es-ES_tradnl" dirty="0" smtClean="0">
                <a:latin typeface="Arial Rounded MT Bold" pitchFamily="34" charset="0"/>
              </a:rPr>
              <a:t>:</a:t>
            </a:r>
            <a:endParaRPr lang="es-ES_tradnl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8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br>
              <a:rPr lang="es-ES_tradnl" dirty="0" smtClean="0">
                <a:latin typeface="Gill Sans Ultra Bold Condensed" pitchFamily="34" charset="0"/>
              </a:rPr>
            </a:br>
            <a:r>
              <a:rPr lang="es-ES_tradnl" sz="2700" dirty="0" err="1" smtClean="0">
                <a:latin typeface="Gill Sans Ultra Bold Condensed" pitchFamily="34" charset="0"/>
              </a:rPr>
              <a:t>State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the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name</a:t>
            </a:r>
            <a:r>
              <a:rPr lang="es-ES_tradnl" sz="2700" dirty="0" smtClean="0">
                <a:latin typeface="Gill Sans Ultra Bold Condensed" pitchFamily="34" charset="0"/>
              </a:rPr>
              <a:t> of </a:t>
            </a:r>
            <a:r>
              <a:rPr lang="es-ES_tradnl" sz="2700" dirty="0" err="1" smtClean="0">
                <a:latin typeface="Gill Sans Ultra Bold Condensed" pitchFamily="34" charset="0"/>
              </a:rPr>
              <a:t>each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person</a:t>
            </a:r>
            <a:r>
              <a:rPr lang="es-ES_tradnl" sz="2700" dirty="0" smtClean="0">
                <a:latin typeface="Gill Sans Ultra Bold Condensed" pitchFamily="34" charset="0"/>
              </a:rPr>
              <a:t> </a:t>
            </a:r>
            <a:r>
              <a:rPr lang="es-ES_tradnl" sz="2700" dirty="0" err="1" smtClean="0">
                <a:latin typeface="Gill Sans Ultra Bold Condensed" pitchFamily="34" charset="0"/>
              </a:rPr>
              <a:t>below</a:t>
            </a:r>
            <a:r>
              <a:rPr lang="es-ES_tradnl" sz="2700" dirty="0" smtClean="0">
                <a:latin typeface="Gill Sans Ultra Bold Condensed" pitchFamily="34" charset="0"/>
              </a:rPr>
              <a:t> in a complete </a:t>
            </a:r>
            <a:r>
              <a:rPr lang="es-ES_tradnl" sz="2700" dirty="0" err="1" smtClean="0">
                <a:latin typeface="Gill Sans Ultra Bold Condensed" pitchFamily="34" charset="0"/>
              </a:rPr>
              <a:t>sentence</a:t>
            </a:r>
            <a:endParaRPr lang="es-ES_tradnl" sz="2700" dirty="0">
              <a:latin typeface="Gill Sans Ultra Bold Condens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864302" cy="12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124200"/>
            <a:ext cx="1905866" cy="12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00"/>
            <a:ext cx="1928346" cy="144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524000"/>
            <a:ext cx="1905000" cy="12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124200"/>
            <a:ext cx="1904999" cy="12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606636"/>
            <a:ext cx="1905000" cy="14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143125" cy="122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t0.gstatic.com/images?q=tbn:ANd9GcScaNcod-O2nEG-iv0dcTrHbYLw_IbLNOYhhz5rJSas_CKYOoY5O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27418"/>
            <a:ext cx="2143125" cy="1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17073"/>
            <a:ext cx="2133600" cy="124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90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Nombre vs. Apellido</a:t>
            </a:r>
            <a:endParaRPr lang="es-ES_tradnl" dirty="0">
              <a:latin typeface="Gill Sans Ultra Bold Condense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53925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Nombre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dirty="0" smtClean="0"/>
                        <a:t>Apellido</a:t>
                      </a:r>
                      <a:endParaRPr lang="es-ES_trad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Wendy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Holland</a:t>
                      </a:r>
                      <a:endParaRPr lang="es-ES_trad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Barrack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Obama</a:t>
                      </a:r>
                      <a:endParaRPr lang="es-ES_trad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Oprah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Winfrey</a:t>
                      </a:r>
                      <a:endParaRPr lang="es-ES_trad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Taylor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Swift</a:t>
                      </a:r>
                      <a:endParaRPr lang="es-ES_trad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800" dirty="0" err="1" smtClean="0"/>
                        <a:t>Kanye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West</a:t>
                      </a:r>
                      <a:endParaRPr lang="es-ES_trad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1447800" y="5105398"/>
            <a:ext cx="7239000" cy="102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Mi nombre es _____________.</a:t>
            </a:r>
          </a:p>
          <a:p>
            <a:r>
              <a:rPr lang="es-ES_tradnl" dirty="0" smtClean="0"/>
              <a:t>Mi apellido es _____________.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marL="0" indent="0">
              <a:buFont typeface="Arial" pitchFamily="34" charset="0"/>
              <a:buNone/>
            </a:pPr>
            <a:endParaRPr lang="es-ES_tradnl" dirty="0" smtClean="0"/>
          </a:p>
          <a:p>
            <a:r>
              <a:rPr lang="es-ES_tradnl" dirty="0" smtClean="0"/>
              <a:t>Él se llama Adam </a:t>
            </a:r>
            <a:r>
              <a:rPr lang="es-ES_tradnl" dirty="0" err="1" smtClean="0"/>
              <a:t>Levine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856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Un repaso</a:t>
            </a:r>
            <a:endParaRPr lang="es-ES_trad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62513" cy="49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92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" pitchFamily="34" charset="0"/>
              </a:rPr>
              <a:t>Un repaso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are </a:t>
            </a:r>
            <a:r>
              <a:rPr lang="es-ES_tradnl" dirty="0" err="1" smtClean="0"/>
              <a:t>feeling</a:t>
            </a:r>
            <a:r>
              <a:rPr lang="es-ES_tradnl" dirty="0" smtClean="0"/>
              <a:t> </a:t>
            </a:r>
            <a:r>
              <a:rPr lang="es-ES_tradnl" dirty="0" err="1" smtClean="0"/>
              <a:t>today</a:t>
            </a:r>
            <a:r>
              <a:rPr lang="es-ES_tradnl" dirty="0" smtClean="0"/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Someone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your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age</a:t>
            </a:r>
            <a:r>
              <a:rPr lang="es-ES_tradnl" dirty="0" smtClean="0">
                <a:latin typeface="Arial Rounded MT Bold" pitchFamily="34" charset="0"/>
              </a:rPr>
              <a:t>/</a:t>
            </a:r>
            <a:r>
              <a:rPr lang="es-ES_tradnl" dirty="0" err="1" smtClean="0">
                <a:latin typeface="Arial Rounded MT Bold" pitchFamily="34" charset="0"/>
              </a:rPr>
              <a:t>younger</a:t>
            </a:r>
            <a:r>
              <a:rPr lang="es-ES_tradnl" dirty="0" smtClean="0">
                <a:latin typeface="Arial Rounded MT Bold" pitchFamily="34" charset="0"/>
              </a:rPr>
              <a:t>/ “</a:t>
            </a:r>
            <a:r>
              <a:rPr lang="es-ES_tradnl" dirty="0" err="1" smtClean="0">
                <a:latin typeface="Arial Rounded MT Bold" pitchFamily="34" charset="0"/>
              </a:rPr>
              <a:t>on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your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level</a:t>
            </a:r>
            <a:r>
              <a:rPr lang="es-ES_tradnl" dirty="0" smtClean="0">
                <a:latin typeface="Arial Rounded MT Bold" pitchFamily="34" charset="0"/>
              </a:rPr>
              <a:t>”: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Someone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older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than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</a:t>
            </a:r>
            <a:r>
              <a:rPr lang="es-ES_tradnl" dirty="0" smtClean="0">
                <a:latin typeface="Arial Rounded MT Bold" pitchFamily="34" charset="0"/>
              </a:rPr>
              <a:t>/</a:t>
            </a:r>
            <a:r>
              <a:rPr lang="es-ES_tradnl" dirty="0" err="1" smtClean="0">
                <a:latin typeface="Arial Rounded MT Bold" pitchFamily="34" charset="0"/>
              </a:rPr>
              <a:t>someone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want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to</a:t>
            </a:r>
            <a:r>
              <a:rPr lang="es-ES_tradnl" dirty="0" smtClean="0">
                <a:latin typeface="Arial Rounded MT Bold" pitchFamily="34" charset="0"/>
              </a:rPr>
              <a:t> show </a:t>
            </a:r>
            <a:r>
              <a:rPr lang="es-ES_tradnl" dirty="0" err="1" smtClean="0">
                <a:latin typeface="Arial Rounded MT Bold" pitchFamily="34" charset="0"/>
              </a:rPr>
              <a:t>respect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to</a:t>
            </a:r>
            <a:r>
              <a:rPr lang="es-ES_tradnl" dirty="0" smtClean="0">
                <a:latin typeface="Arial Rounded MT Bold" pitchFamily="34" charset="0"/>
              </a:rPr>
              <a:t>:</a:t>
            </a:r>
            <a:endParaRPr lang="es-ES_tradnl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1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" pitchFamily="34" charset="0"/>
              </a:rPr>
              <a:t>Un repaso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Emotions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/>
              <a:t> 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93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" pitchFamily="34" charset="0"/>
              </a:rPr>
              <a:t>Un repaso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Farewells</a:t>
            </a:r>
            <a:r>
              <a:rPr lang="es-ES_tradnl" dirty="0" smtClean="0"/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Anytime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If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will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see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them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again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soon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If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will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see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them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later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lvl="1">
              <a:lnSpc>
                <a:spcPct val="200000"/>
              </a:lnSpc>
            </a:pPr>
            <a:r>
              <a:rPr lang="es-ES_tradnl" dirty="0" err="1" smtClean="0">
                <a:latin typeface="Arial Rounded MT Bold" pitchFamily="34" charset="0"/>
              </a:rPr>
              <a:t>If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you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will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see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them</a:t>
            </a:r>
            <a:r>
              <a:rPr lang="es-ES_tradnl" dirty="0" smtClean="0">
                <a:latin typeface="Arial Rounded MT Bold" pitchFamily="34" charset="0"/>
              </a:rPr>
              <a:t> </a:t>
            </a:r>
            <a:r>
              <a:rPr lang="es-ES_tradnl" dirty="0" err="1" smtClean="0">
                <a:latin typeface="Arial Rounded MT Bold" pitchFamily="34" charset="0"/>
              </a:rPr>
              <a:t>tomorrow</a:t>
            </a:r>
            <a:r>
              <a:rPr lang="es-ES_tradnl" dirty="0" smtClean="0">
                <a:latin typeface="Arial Rounded MT Bold" pitchFamily="34" charset="0"/>
              </a:rPr>
              <a:t>: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s-ES_tradnl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3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>
                <a:latin typeface="Gill Sans Ultra Bold" pitchFamily="34" charset="0"/>
              </a:rPr>
              <a:t>Classroom</a:t>
            </a:r>
            <a:r>
              <a:rPr lang="es-ES_tradnl" dirty="0" smtClean="0">
                <a:latin typeface="Gill Sans Ultra Bold" pitchFamily="34" charset="0"/>
              </a:rPr>
              <a:t> </a:t>
            </a:r>
            <a:r>
              <a:rPr lang="es-ES_tradnl" dirty="0" err="1" smtClean="0">
                <a:latin typeface="Gill Sans Ultra Bold" pitchFamily="34" charset="0"/>
              </a:rPr>
              <a:t>Conversations</a:t>
            </a:r>
            <a:endParaRPr lang="es-ES_tradnl" dirty="0">
              <a:latin typeface="Gill Sans Ultra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6400"/>
            <a:ext cx="4981575" cy="48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6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443" y="358775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Hoy es el </a:t>
            </a:r>
            <a:r>
              <a:rPr lang="es-ES_tradnl" dirty="0" smtClean="0">
                <a:latin typeface="Gill Sans Ultra Bold Condensed" pitchFamily="34" charset="0"/>
              </a:rPr>
              <a:t>12 </a:t>
            </a:r>
            <a:r>
              <a:rPr lang="es-ES_tradnl" dirty="0" smtClean="0">
                <a:latin typeface="Gill Sans Ultra Bold Condensed" pitchFamily="34" charset="0"/>
              </a:rPr>
              <a:t>de septiembre.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02086" cy="472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9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cita del día 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22" y="1447800"/>
            <a:ext cx="44481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7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El objetivo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Each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learner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will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demonstrate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ability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:</a:t>
            </a:r>
          </a:p>
          <a:p>
            <a:pPr lvl="1"/>
            <a:r>
              <a:rPr lang="es-ES_tradnl" sz="4400" dirty="0"/>
              <a:t>Ask </a:t>
            </a:r>
            <a:r>
              <a:rPr lang="es-ES_tradnl" sz="4400" dirty="0" err="1"/>
              <a:t>someone</a:t>
            </a:r>
            <a:r>
              <a:rPr lang="es-ES_tradnl" sz="4400" dirty="0"/>
              <a:t> </a:t>
            </a:r>
            <a:r>
              <a:rPr lang="es-ES_tradnl" sz="4400" dirty="0" err="1"/>
              <a:t>else</a:t>
            </a:r>
            <a:r>
              <a:rPr lang="es-ES_tradnl" sz="4400" dirty="0"/>
              <a:t> </a:t>
            </a:r>
            <a:r>
              <a:rPr lang="es-ES_tradnl" sz="4400" dirty="0" err="1"/>
              <a:t>his</a:t>
            </a:r>
            <a:r>
              <a:rPr lang="es-ES_tradnl" sz="4400" dirty="0"/>
              <a:t>/</a:t>
            </a:r>
            <a:r>
              <a:rPr lang="es-ES_tradnl" sz="4400" dirty="0" err="1"/>
              <a:t>her</a:t>
            </a:r>
            <a:r>
              <a:rPr lang="es-ES_tradnl" sz="4400" dirty="0"/>
              <a:t> </a:t>
            </a:r>
            <a:r>
              <a:rPr lang="es-ES_tradnl" sz="4400" dirty="0" err="1" smtClean="0"/>
              <a:t>name</a:t>
            </a:r>
            <a:endParaRPr lang="es-ES_tradnl" sz="4400" dirty="0" smtClean="0"/>
          </a:p>
          <a:p>
            <a:pPr lvl="1"/>
            <a:r>
              <a:rPr lang="es-ES_tradnl" sz="4400" dirty="0" err="1" smtClean="0"/>
              <a:t>State</a:t>
            </a:r>
            <a:r>
              <a:rPr lang="es-ES_tradnl" sz="4400" dirty="0" smtClean="0"/>
              <a:t> </a:t>
            </a:r>
            <a:r>
              <a:rPr lang="es-ES_tradnl" sz="4400" dirty="0" err="1"/>
              <a:t>someone</a:t>
            </a:r>
            <a:r>
              <a:rPr lang="es-ES_tradnl" sz="4400" dirty="0"/>
              <a:t> </a:t>
            </a:r>
            <a:r>
              <a:rPr lang="es-ES_tradnl" sz="4400" dirty="0" err="1"/>
              <a:t>else’s</a:t>
            </a:r>
            <a:r>
              <a:rPr lang="es-ES_tradnl" sz="4400" dirty="0"/>
              <a:t> </a:t>
            </a:r>
            <a:r>
              <a:rPr lang="es-ES_tradnl" sz="4400" dirty="0" err="1" smtClean="0"/>
              <a:t>name</a:t>
            </a:r>
            <a:endParaRPr lang="es-ES_tradnl" sz="4400" dirty="0" smtClean="0"/>
          </a:p>
          <a:p>
            <a:pPr lvl="1"/>
            <a:r>
              <a:rPr lang="es-ES_tradnl" sz="4400" dirty="0" err="1" smtClean="0"/>
              <a:t>State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his</a:t>
            </a:r>
            <a:r>
              <a:rPr lang="es-ES_tradnl" sz="4400" dirty="0" smtClean="0"/>
              <a:t>/</a:t>
            </a:r>
            <a:r>
              <a:rPr lang="es-ES_tradnl" sz="4400" dirty="0" err="1" smtClean="0"/>
              <a:t>her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own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name</a:t>
            </a:r>
            <a:endParaRPr lang="es-ES_tradnl" sz="4400" dirty="0" smtClean="0"/>
          </a:p>
        </p:txBody>
      </p:sp>
    </p:spTree>
    <p:extLst>
      <p:ext uri="{BB962C8B-B14F-4D97-AF65-F5344CB8AC3E}">
        <p14:creationId xmlns:p14="http://schemas.microsoft.com/office/powerpoint/2010/main" val="2119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568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Para hacer ahora</vt:lpstr>
      <vt:lpstr>Un repaso</vt:lpstr>
      <vt:lpstr>Un repaso</vt:lpstr>
      <vt:lpstr>Un repaso</vt:lpstr>
      <vt:lpstr>Un repaso</vt:lpstr>
      <vt:lpstr>Classroom Conversations</vt:lpstr>
      <vt:lpstr>Hoy es el 12 de septiembre.</vt:lpstr>
      <vt:lpstr>La cita del día </vt:lpstr>
      <vt:lpstr>El objetivo</vt:lpstr>
      <vt:lpstr>Asking someone else his/her name</vt:lpstr>
      <vt:lpstr>Más práctica How you would ask the following people their names?</vt:lpstr>
      <vt:lpstr>Más práctica How you would ask the following people their names?</vt:lpstr>
      <vt:lpstr>How to respond</vt:lpstr>
      <vt:lpstr>Por ejemplo</vt:lpstr>
      <vt:lpstr>PowerPoint Presentation</vt:lpstr>
      <vt:lpstr>Más práctica</vt:lpstr>
      <vt:lpstr>Más práctica</vt:lpstr>
      <vt:lpstr>Stating someone else’s name</vt:lpstr>
      <vt:lpstr>Más práctica State the name of each person below in a complete sentence</vt:lpstr>
      <vt:lpstr>Más práctica State the name of each person below in a complete sentence</vt:lpstr>
      <vt:lpstr>Nombre vs. Apellido</vt:lpstr>
      <vt:lpstr>Un repaso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10 de septiembre.</dc:title>
  <dc:creator>Wendy</dc:creator>
  <cp:lastModifiedBy>Wendy</cp:lastModifiedBy>
  <cp:revision>41</cp:revision>
  <dcterms:created xsi:type="dcterms:W3CDTF">2012-06-29T22:51:50Z</dcterms:created>
  <dcterms:modified xsi:type="dcterms:W3CDTF">2012-09-12T01:03:43Z</dcterms:modified>
</cp:coreProperties>
</file>