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9" r:id="rId3"/>
    <p:sldId id="256" r:id="rId4"/>
    <p:sldId id="261" r:id="rId5"/>
    <p:sldId id="263" r:id="rId6"/>
    <p:sldId id="257" r:id="rId7"/>
    <p:sldId id="258" r:id="rId8"/>
    <p:sldId id="259" r:id="rId9"/>
    <p:sldId id="264" r:id="rId10"/>
    <p:sldId id="260" r:id="rId11"/>
    <p:sldId id="265" r:id="rId12"/>
    <p:sldId id="268" r:id="rId13"/>
    <p:sldId id="267" r:id="rId14"/>
    <p:sldId id="26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ED53-0327-4D00-A4C1-1517266622C1}" type="datetimeFigureOut">
              <a:rPr lang="es-ES_tradnl" smtClean="0"/>
              <a:t>18/09/2012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D4594-2DB7-4550-9C79-A2C3FC3B457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13828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ED53-0327-4D00-A4C1-1517266622C1}" type="datetimeFigureOut">
              <a:rPr lang="es-ES_tradnl" smtClean="0"/>
              <a:t>18/09/2012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D4594-2DB7-4550-9C79-A2C3FC3B457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144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ED53-0327-4D00-A4C1-1517266622C1}" type="datetimeFigureOut">
              <a:rPr lang="es-ES_tradnl" smtClean="0"/>
              <a:t>18/09/2012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D4594-2DB7-4550-9C79-A2C3FC3B457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52533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ED53-0327-4D00-A4C1-1517266622C1}" type="datetimeFigureOut">
              <a:rPr lang="es-ES_tradnl" smtClean="0"/>
              <a:t>18/09/2012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D4594-2DB7-4550-9C79-A2C3FC3B457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07579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ED53-0327-4D00-A4C1-1517266622C1}" type="datetimeFigureOut">
              <a:rPr lang="es-ES_tradnl" smtClean="0"/>
              <a:t>18/09/2012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D4594-2DB7-4550-9C79-A2C3FC3B457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31466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ED53-0327-4D00-A4C1-1517266622C1}" type="datetimeFigureOut">
              <a:rPr lang="es-ES_tradnl" smtClean="0"/>
              <a:t>18/09/2012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D4594-2DB7-4550-9C79-A2C3FC3B457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07079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ED53-0327-4D00-A4C1-1517266622C1}" type="datetimeFigureOut">
              <a:rPr lang="es-ES_tradnl" smtClean="0"/>
              <a:t>18/09/2012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D4594-2DB7-4550-9C79-A2C3FC3B457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64215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ED53-0327-4D00-A4C1-1517266622C1}" type="datetimeFigureOut">
              <a:rPr lang="es-ES_tradnl" smtClean="0"/>
              <a:t>18/09/2012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D4594-2DB7-4550-9C79-A2C3FC3B457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43877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ED53-0327-4D00-A4C1-1517266622C1}" type="datetimeFigureOut">
              <a:rPr lang="es-ES_tradnl" smtClean="0"/>
              <a:t>18/09/2012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D4594-2DB7-4550-9C79-A2C3FC3B457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81833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ED53-0327-4D00-A4C1-1517266622C1}" type="datetimeFigureOut">
              <a:rPr lang="es-ES_tradnl" smtClean="0"/>
              <a:t>18/09/2012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D4594-2DB7-4550-9C79-A2C3FC3B457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2842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ED53-0327-4D00-A4C1-1517266622C1}" type="datetimeFigureOut">
              <a:rPr lang="es-ES_tradnl" smtClean="0"/>
              <a:t>18/09/2012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D4594-2DB7-4550-9C79-A2C3FC3B457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99024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BED53-0327-4D00-A4C1-1517266622C1}" type="datetimeFigureOut">
              <a:rPr lang="es-ES_tradnl" smtClean="0"/>
              <a:t>18/09/2012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D4594-2DB7-4550-9C79-A2C3FC3B457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5067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bg1"/>
                </a:solidFill>
                <a:latin typeface="Franklin Gothic Heavy" pitchFamily="34" charset="0"/>
              </a:rPr>
              <a:t>Para hacer ahora</a:t>
            </a:r>
            <a:endParaRPr lang="es-ES_tradnl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bg1"/>
                </a:solidFill>
              </a:rPr>
              <a:t>1)  </a:t>
            </a:r>
            <a:r>
              <a:rPr lang="es-ES_tradnl" dirty="0" err="1" smtClean="0">
                <a:solidFill>
                  <a:schemeClr val="bg1"/>
                </a:solidFill>
              </a:rPr>
              <a:t>How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would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you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ask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to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go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to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following</a:t>
            </a:r>
            <a:r>
              <a:rPr lang="es-ES_tradnl" dirty="0" smtClean="0">
                <a:solidFill>
                  <a:schemeClr val="bg1"/>
                </a:solidFill>
              </a:rPr>
              <a:t> places in </a:t>
            </a:r>
            <a:r>
              <a:rPr lang="es-ES_tradnl" dirty="0" err="1" smtClean="0">
                <a:solidFill>
                  <a:schemeClr val="bg1"/>
                </a:solidFill>
              </a:rPr>
              <a:t>Spanish</a:t>
            </a:r>
            <a:r>
              <a:rPr lang="es-ES_tradnl" dirty="0" smtClean="0">
                <a:solidFill>
                  <a:schemeClr val="bg1"/>
                </a:solidFill>
              </a:rPr>
              <a:t>?</a:t>
            </a:r>
            <a:endParaRPr lang="es-ES_tradnl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89250"/>
            <a:ext cx="1905000" cy="1663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64" y="4813733"/>
            <a:ext cx="1939636" cy="2016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924464"/>
            <a:ext cx="1905000" cy="1663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837" y="4799877"/>
            <a:ext cx="1986363" cy="2030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7400" y="2966028"/>
            <a:ext cx="2743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bg1"/>
                </a:solidFill>
              </a:rPr>
              <a:t>2)  </a:t>
            </a:r>
            <a:r>
              <a:rPr lang="es-ES_tradnl" sz="2400" dirty="0" err="1" smtClean="0">
                <a:solidFill>
                  <a:schemeClr val="bg1"/>
                </a:solidFill>
              </a:rPr>
              <a:t>How</a:t>
            </a:r>
            <a:r>
              <a:rPr lang="es-ES_tradnl" sz="2400" dirty="0" smtClean="0">
                <a:solidFill>
                  <a:schemeClr val="bg1"/>
                </a:solidFill>
              </a:rPr>
              <a:t> do </a:t>
            </a:r>
            <a:r>
              <a:rPr lang="es-ES_tradnl" sz="2400" dirty="0" err="1" smtClean="0">
                <a:solidFill>
                  <a:schemeClr val="bg1"/>
                </a:solidFill>
              </a:rPr>
              <a:t>you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say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that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you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have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something</a:t>
            </a:r>
            <a:r>
              <a:rPr lang="es-ES_tradnl" sz="2400" dirty="0" smtClean="0">
                <a:solidFill>
                  <a:schemeClr val="bg1"/>
                </a:solidFill>
              </a:rPr>
              <a:t> in </a:t>
            </a:r>
            <a:r>
              <a:rPr lang="es-ES_tradnl" sz="2400" dirty="0" err="1" smtClean="0">
                <a:solidFill>
                  <a:schemeClr val="bg1"/>
                </a:solidFill>
              </a:rPr>
              <a:t>Spanish</a:t>
            </a:r>
            <a:r>
              <a:rPr lang="es-ES_tradnl" sz="2400" dirty="0" smtClean="0">
                <a:solidFill>
                  <a:schemeClr val="bg1"/>
                </a:solidFill>
              </a:rPr>
              <a:t>?</a:t>
            </a:r>
          </a:p>
          <a:p>
            <a:endParaRPr lang="es-ES_tradnl" sz="2400" dirty="0">
              <a:solidFill>
                <a:schemeClr val="bg1"/>
              </a:solidFill>
            </a:endParaRPr>
          </a:p>
          <a:p>
            <a:r>
              <a:rPr lang="es-ES_tradnl" sz="2400" dirty="0" smtClean="0">
                <a:solidFill>
                  <a:schemeClr val="bg1"/>
                </a:solidFill>
              </a:rPr>
              <a:t>3)  </a:t>
            </a:r>
            <a:r>
              <a:rPr lang="es-ES_tradnl" sz="2400" dirty="0" err="1" smtClean="0">
                <a:solidFill>
                  <a:schemeClr val="bg1"/>
                </a:solidFill>
              </a:rPr>
              <a:t>How</a:t>
            </a:r>
            <a:r>
              <a:rPr lang="es-ES_tradnl" sz="2400" dirty="0" smtClean="0">
                <a:solidFill>
                  <a:schemeClr val="bg1"/>
                </a:solidFill>
              </a:rPr>
              <a:t> do </a:t>
            </a:r>
            <a:r>
              <a:rPr lang="es-ES_tradnl" sz="2400" dirty="0" err="1" smtClean="0">
                <a:solidFill>
                  <a:schemeClr val="bg1"/>
                </a:solidFill>
              </a:rPr>
              <a:t>you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say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that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you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need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something</a:t>
            </a:r>
            <a:r>
              <a:rPr lang="es-ES_tradnl" sz="2400" dirty="0" smtClean="0">
                <a:solidFill>
                  <a:schemeClr val="bg1"/>
                </a:solidFill>
              </a:rPr>
              <a:t> in </a:t>
            </a:r>
            <a:r>
              <a:rPr lang="es-ES_tradnl" sz="2400" dirty="0" err="1" smtClean="0">
                <a:solidFill>
                  <a:schemeClr val="bg1"/>
                </a:solidFill>
              </a:rPr>
              <a:t>Spanish</a:t>
            </a:r>
            <a:r>
              <a:rPr lang="es-ES_tradnl" sz="2400" dirty="0" smtClean="0">
                <a:solidFill>
                  <a:schemeClr val="bg1"/>
                </a:solidFill>
              </a:rPr>
              <a:t>?</a:t>
            </a:r>
            <a:endParaRPr lang="es-ES_trad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565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Franklin Gothic Heavy" pitchFamily="34" charset="0"/>
              </a:rPr>
              <a:t>¿</a:t>
            </a:r>
            <a:r>
              <a:rPr lang="es-ES_tradnl" dirty="0" smtClean="0">
                <a:solidFill>
                  <a:schemeClr val="bg1"/>
                </a:solidFill>
                <a:latin typeface="Franklin Gothic Heavy" pitchFamily="34" charset="0"/>
              </a:rPr>
              <a:t>Qué día es mañana?</a:t>
            </a:r>
            <a:endParaRPr lang="es-ES_tradnl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bg1"/>
                </a:solidFill>
              </a:rPr>
              <a:t>Hoy es lunes.  Mañana es martes.</a:t>
            </a:r>
          </a:p>
          <a:p>
            <a:r>
              <a:rPr lang="es-ES_tradnl" dirty="0" smtClean="0">
                <a:solidFill>
                  <a:schemeClr val="bg1"/>
                </a:solidFill>
              </a:rPr>
              <a:t>Hoy es martes.  Mañana es miércoles.</a:t>
            </a:r>
          </a:p>
          <a:p>
            <a:r>
              <a:rPr lang="es-ES_tradnl" dirty="0" smtClean="0">
                <a:solidFill>
                  <a:schemeClr val="bg1"/>
                </a:solidFill>
              </a:rPr>
              <a:t>Hoy es miércoles.  Mañana es jueves.</a:t>
            </a:r>
          </a:p>
          <a:p>
            <a:r>
              <a:rPr lang="es-ES_tradnl" dirty="0" smtClean="0">
                <a:solidFill>
                  <a:schemeClr val="bg1"/>
                </a:solidFill>
              </a:rPr>
              <a:t>Hoy es jueves.  Mañana es viernes.</a:t>
            </a:r>
          </a:p>
          <a:p>
            <a:r>
              <a:rPr lang="es-ES_tradnl" dirty="0" smtClean="0">
                <a:solidFill>
                  <a:schemeClr val="bg1"/>
                </a:solidFill>
              </a:rPr>
              <a:t>Hoy es viernes.  Mañana es sábado.</a:t>
            </a:r>
          </a:p>
          <a:p>
            <a:r>
              <a:rPr lang="es-ES_tradnl" dirty="0" smtClean="0">
                <a:solidFill>
                  <a:schemeClr val="bg1"/>
                </a:solidFill>
              </a:rPr>
              <a:t>Hoy es sábado.  Mañana es domingo.  </a:t>
            </a:r>
          </a:p>
          <a:p>
            <a:r>
              <a:rPr lang="es-ES_tradnl" dirty="0" smtClean="0">
                <a:solidFill>
                  <a:schemeClr val="bg1"/>
                </a:solidFill>
              </a:rPr>
              <a:t>Hoy es domingo.  Mañana es lunes.  </a:t>
            </a: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706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bg1"/>
                </a:solidFill>
                <a:latin typeface="Franklin Gothic Heavy" pitchFamily="34" charset="0"/>
              </a:rPr>
              <a:t>Más práctica</a:t>
            </a:r>
            <a:endParaRPr lang="es-ES_tradnl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18" y="1403271"/>
            <a:ext cx="7772400" cy="5440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798618" y="3404756"/>
            <a:ext cx="6096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Oval 5"/>
          <p:cNvSpPr/>
          <p:nvPr/>
        </p:nvSpPr>
        <p:spPr>
          <a:xfrm>
            <a:off x="1905000" y="3380510"/>
            <a:ext cx="6096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Oval 6"/>
          <p:cNvSpPr/>
          <p:nvPr/>
        </p:nvSpPr>
        <p:spPr>
          <a:xfrm>
            <a:off x="5410200" y="5029200"/>
            <a:ext cx="6096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Oval 7"/>
          <p:cNvSpPr/>
          <p:nvPr/>
        </p:nvSpPr>
        <p:spPr>
          <a:xfrm>
            <a:off x="7204364" y="3958939"/>
            <a:ext cx="6096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Oval 8"/>
          <p:cNvSpPr/>
          <p:nvPr/>
        </p:nvSpPr>
        <p:spPr>
          <a:xfrm>
            <a:off x="4530437" y="3958939"/>
            <a:ext cx="6096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7668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bg1"/>
                </a:solidFill>
                <a:latin typeface="Franklin Gothic Heavy" pitchFamily="34" charset="0"/>
              </a:rPr>
              <a:t>Vamos a practicar</a:t>
            </a:r>
            <a:endParaRPr lang="es-ES_tradnl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79418"/>
            <a:ext cx="6858000" cy="46977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982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bg1"/>
                </a:solidFill>
                <a:latin typeface="Franklin Gothic Heavy" pitchFamily="34" charset="0"/>
              </a:rPr>
              <a:t>Un vídeo</a:t>
            </a:r>
            <a:endParaRPr lang="es-ES_tradnl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  <p:pic>
        <p:nvPicPr>
          <p:cNvPr id="4" name="01008 Spanish Lesson - Days of the Week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116511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bg1"/>
                </a:solidFill>
                <a:latin typeface="Franklin Gothic Heavy" pitchFamily="34" charset="0"/>
              </a:rPr>
              <a:t>Una actividad</a:t>
            </a:r>
            <a:endParaRPr lang="es-ES_tradnl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s-ES_tradnl" sz="4000" dirty="0" err="1" smtClean="0">
                <a:solidFill>
                  <a:schemeClr val="bg1"/>
                </a:solidFill>
              </a:rPr>
              <a:t>Mnemonic</a:t>
            </a:r>
            <a:r>
              <a:rPr lang="es-ES_tradnl" sz="4000" dirty="0" smtClean="0">
                <a:solidFill>
                  <a:schemeClr val="bg1"/>
                </a:solidFill>
              </a:rPr>
              <a:t> </a:t>
            </a:r>
            <a:r>
              <a:rPr lang="es-ES_tradnl" sz="4000" dirty="0" err="1" smtClean="0">
                <a:solidFill>
                  <a:schemeClr val="bg1"/>
                </a:solidFill>
              </a:rPr>
              <a:t>Device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302125"/>
          </a:xfrm>
        </p:spPr>
        <p:txBody>
          <a:bodyPr/>
          <a:lstStyle/>
          <a:p>
            <a:r>
              <a:rPr lang="es-ES_tradnl" dirty="0" smtClean="0">
                <a:solidFill>
                  <a:schemeClr val="bg1"/>
                </a:solidFill>
              </a:rPr>
              <a:t>L</a:t>
            </a:r>
            <a:r>
              <a:rPr lang="es-ES_tradnl" dirty="0" smtClean="0"/>
              <a:t> -  </a:t>
            </a:r>
            <a:r>
              <a:rPr lang="es-ES_tradnl" dirty="0" err="1" smtClean="0">
                <a:solidFill>
                  <a:schemeClr val="accent1"/>
                </a:solidFill>
              </a:rPr>
              <a:t>Let’s</a:t>
            </a:r>
            <a:endParaRPr lang="es-ES_tradnl" dirty="0" smtClean="0">
              <a:solidFill>
                <a:schemeClr val="accent1"/>
              </a:solidFill>
            </a:endParaRPr>
          </a:p>
          <a:p>
            <a:r>
              <a:rPr lang="es-ES_tradnl" dirty="0" smtClean="0">
                <a:solidFill>
                  <a:schemeClr val="bg1"/>
                </a:solidFill>
              </a:rPr>
              <a:t>M</a:t>
            </a:r>
            <a:r>
              <a:rPr lang="es-ES_tradnl" dirty="0" smtClean="0"/>
              <a:t> - </a:t>
            </a:r>
            <a:r>
              <a:rPr lang="es-ES_tradnl" dirty="0" err="1" smtClean="0">
                <a:solidFill>
                  <a:srgbClr val="7030A0"/>
                </a:solidFill>
              </a:rPr>
              <a:t>make</a:t>
            </a:r>
            <a:endParaRPr lang="es-ES_tradnl" dirty="0" smtClean="0">
              <a:solidFill>
                <a:srgbClr val="7030A0"/>
              </a:solidFill>
            </a:endParaRPr>
          </a:p>
          <a:p>
            <a:r>
              <a:rPr lang="es-ES_tradnl" dirty="0" smtClean="0">
                <a:solidFill>
                  <a:schemeClr val="bg1"/>
                </a:solidFill>
              </a:rPr>
              <a:t>M</a:t>
            </a:r>
            <a:r>
              <a:rPr lang="es-ES_tradnl" dirty="0" smtClean="0"/>
              <a:t> - </a:t>
            </a:r>
            <a:r>
              <a:rPr lang="es-ES_tradnl" dirty="0" err="1" smtClean="0">
                <a:solidFill>
                  <a:srgbClr val="FFFF00"/>
                </a:solidFill>
              </a:rPr>
              <a:t>many</a:t>
            </a:r>
            <a:endParaRPr lang="es-ES_tradnl" dirty="0" smtClean="0">
              <a:solidFill>
                <a:srgbClr val="FFFF00"/>
              </a:solidFill>
            </a:endParaRPr>
          </a:p>
          <a:p>
            <a:r>
              <a:rPr lang="es-ES_tradnl" dirty="0" smtClean="0">
                <a:solidFill>
                  <a:schemeClr val="bg1"/>
                </a:solidFill>
              </a:rPr>
              <a:t>J</a:t>
            </a:r>
            <a:r>
              <a:rPr lang="es-ES_tradnl" dirty="0" smtClean="0"/>
              <a:t> - </a:t>
            </a:r>
            <a:r>
              <a:rPr lang="es-ES_tradnl" dirty="0" smtClean="0">
                <a:solidFill>
                  <a:srgbClr val="00B0F0"/>
                </a:solidFill>
              </a:rPr>
              <a:t>jalapeños</a:t>
            </a:r>
          </a:p>
          <a:p>
            <a:r>
              <a:rPr lang="es-ES_tradnl" dirty="0" smtClean="0">
                <a:solidFill>
                  <a:schemeClr val="bg1"/>
                </a:solidFill>
              </a:rPr>
              <a:t>V</a:t>
            </a:r>
            <a:r>
              <a:rPr lang="es-ES_tradnl" dirty="0" smtClean="0"/>
              <a:t> - </a:t>
            </a:r>
            <a:r>
              <a:rPr lang="es-ES_tradnl" dirty="0" err="1" smtClean="0">
                <a:solidFill>
                  <a:srgbClr val="FF0000"/>
                </a:solidFill>
              </a:rPr>
              <a:t>very</a:t>
            </a:r>
            <a:endParaRPr lang="es-ES_tradnl" dirty="0" smtClean="0">
              <a:solidFill>
                <a:srgbClr val="FF0000"/>
              </a:solidFill>
            </a:endParaRPr>
          </a:p>
          <a:p>
            <a:r>
              <a:rPr lang="es-ES_tradnl" dirty="0" smtClean="0">
                <a:solidFill>
                  <a:schemeClr val="bg1"/>
                </a:solidFill>
              </a:rPr>
              <a:t>S</a:t>
            </a:r>
            <a:r>
              <a:rPr lang="es-ES_tradnl" dirty="0" smtClean="0"/>
              <a:t> - </a:t>
            </a:r>
            <a:r>
              <a:rPr lang="es-ES_tradnl" dirty="0" err="1" smtClean="0">
                <a:solidFill>
                  <a:srgbClr val="00B050"/>
                </a:solidFill>
              </a:rPr>
              <a:t>spicy</a:t>
            </a:r>
            <a:endParaRPr lang="es-ES_tradnl" dirty="0" smtClean="0">
              <a:solidFill>
                <a:srgbClr val="00B050"/>
              </a:solidFill>
            </a:endParaRPr>
          </a:p>
          <a:p>
            <a:r>
              <a:rPr lang="es-ES_tradnl" dirty="0" smtClean="0">
                <a:solidFill>
                  <a:schemeClr val="bg1"/>
                </a:solidFill>
              </a:rPr>
              <a:t>D</a:t>
            </a:r>
            <a:r>
              <a:rPr lang="es-ES_tradnl" dirty="0" smtClean="0"/>
              <a:t> – </a:t>
            </a:r>
            <a:r>
              <a:rPr lang="es-ES_tradnl" dirty="0" err="1" smtClean="0">
                <a:solidFill>
                  <a:srgbClr val="FF0066"/>
                </a:solidFill>
              </a:rPr>
              <a:t>Drew</a:t>
            </a:r>
            <a:r>
              <a:rPr lang="es-ES_tradnl" dirty="0" smtClean="0">
                <a:solidFill>
                  <a:srgbClr val="FF0066"/>
                </a:solidFill>
              </a:rPr>
              <a:t>!</a:t>
            </a:r>
            <a:endParaRPr lang="es-ES_tradnl" dirty="0">
              <a:solidFill>
                <a:srgbClr val="FF0066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s-ES_tradnl" sz="4000" dirty="0" err="1" smtClean="0">
                <a:solidFill>
                  <a:schemeClr val="bg1"/>
                </a:solidFill>
              </a:rPr>
              <a:t>Song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9" name="spanish class rap.mp4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8200" y="2514600"/>
            <a:ext cx="4041775" cy="3032125"/>
          </a:xfrm>
        </p:spPr>
      </p:pic>
    </p:spTree>
    <p:extLst>
      <p:ext uri="{BB962C8B-B14F-4D97-AF65-F5344CB8AC3E}">
        <p14:creationId xmlns:p14="http://schemas.microsoft.com/office/powerpoint/2010/main" val="281431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bg1"/>
                </a:solidFill>
                <a:latin typeface="Franklin Gothic Heavy" pitchFamily="34" charset="0"/>
              </a:rPr>
              <a:t>Más práctica</a:t>
            </a:r>
            <a:endParaRPr lang="es-ES_tradnl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>
                <a:solidFill>
                  <a:schemeClr val="bg1"/>
                </a:solidFill>
              </a:rPr>
              <a:t>Each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student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will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receive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an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index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card</a:t>
            </a:r>
            <a:r>
              <a:rPr lang="es-ES_tradnl" dirty="0" smtClean="0">
                <a:solidFill>
                  <a:schemeClr val="bg1"/>
                </a:solidFill>
              </a:rPr>
              <a:t>.</a:t>
            </a:r>
          </a:p>
          <a:p>
            <a:endParaRPr lang="es-ES_tradnl" dirty="0">
              <a:solidFill>
                <a:schemeClr val="bg1"/>
              </a:solidFill>
            </a:endParaRPr>
          </a:p>
          <a:p>
            <a:r>
              <a:rPr lang="es-ES_tradnl" dirty="0" err="1" smtClean="0">
                <a:solidFill>
                  <a:schemeClr val="bg1"/>
                </a:solidFill>
              </a:rPr>
              <a:t>This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game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is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called</a:t>
            </a:r>
            <a:r>
              <a:rPr lang="es-ES_tradnl" dirty="0">
                <a:solidFill>
                  <a:schemeClr val="bg1"/>
                </a:solidFill>
              </a:rPr>
              <a:t> </a:t>
            </a:r>
            <a:r>
              <a:rPr lang="es-ES_tradnl" dirty="0" smtClean="0">
                <a:solidFill>
                  <a:schemeClr val="bg1"/>
                </a:solidFill>
              </a:rPr>
              <a:t>“I </a:t>
            </a:r>
            <a:r>
              <a:rPr lang="es-ES_tradnl" dirty="0" err="1" smtClean="0">
                <a:solidFill>
                  <a:schemeClr val="bg1"/>
                </a:solidFill>
              </a:rPr>
              <a:t>Need</a:t>
            </a:r>
            <a:r>
              <a:rPr lang="es-ES_tradnl" dirty="0" smtClean="0">
                <a:solidFill>
                  <a:schemeClr val="bg1"/>
                </a:solidFill>
              </a:rPr>
              <a:t>, I </a:t>
            </a:r>
            <a:r>
              <a:rPr lang="es-ES_tradnl" dirty="0" err="1">
                <a:solidFill>
                  <a:schemeClr val="bg1"/>
                </a:solidFill>
              </a:rPr>
              <a:t>H</a:t>
            </a:r>
            <a:r>
              <a:rPr lang="es-ES_tradnl" dirty="0" err="1" smtClean="0">
                <a:solidFill>
                  <a:schemeClr val="bg1"/>
                </a:solidFill>
              </a:rPr>
              <a:t>ave</a:t>
            </a:r>
            <a:r>
              <a:rPr lang="es-ES_tradnl" dirty="0" smtClean="0">
                <a:solidFill>
                  <a:schemeClr val="bg1"/>
                </a:solidFill>
              </a:rPr>
              <a:t>”</a:t>
            </a:r>
          </a:p>
          <a:p>
            <a:endParaRPr lang="es-ES_tradnl" dirty="0">
              <a:solidFill>
                <a:schemeClr val="bg1"/>
              </a:solidFill>
            </a:endParaRPr>
          </a:p>
          <a:p>
            <a:r>
              <a:rPr lang="es-ES_tradnl" dirty="0" err="1" smtClean="0">
                <a:solidFill>
                  <a:schemeClr val="bg1"/>
                </a:solidFill>
              </a:rPr>
              <a:t>For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example</a:t>
            </a:r>
            <a:r>
              <a:rPr lang="es-ES_tradnl" dirty="0" smtClean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es-ES_tradnl" dirty="0" smtClean="0">
                <a:solidFill>
                  <a:schemeClr val="bg1"/>
                </a:solidFill>
              </a:rPr>
              <a:t>I </a:t>
            </a:r>
            <a:r>
              <a:rPr lang="es-ES_tradnl" dirty="0" err="1" smtClean="0">
                <a:solidFill>
                  <a:schemeClr val="bg1"/>
                </a:solidFill>
              </a:rPr>
              <a:t>have</a:t>
            </a:r>
            <a:r>
              <a:rPr lang="es-ES_tradnl" dirty="0" smtClean="0">
                <a:solidFill>
                  <a:schemeClr val="bg1"/>
                </a:solidFill>
              </a:rPr>
              <a:t> a </a:t>
            </a:r>
            <a:r>
              <a:rPr lang="es-ES_tradnl" dirty="0" err="1" smtClean="0">
                <a:solidFill>
                  <a:schemeClr val="bg1"/>
                </a:solidFill>
              </a:rPr>
              <a:t>book</a:t>
            </a:r>
            <a:r>
              <a:rPr lang="es-ES_tradnl" dirty="0" smtClean="0">
                <a:solidFill>
                  <a:schemeClr val="bg1"/>
                </a:solidFill>
              </a:rPr>
              <a:t>.  I </a:t>
            </a:r>
            <a:r>
              <a:rPr lang="es-ES_tradnl" dirty="0" err="1" smtClean="0">
                <a:solidFill>
                  <a:schemeClr val="bg1"/>
                </a:solidFill>
              </a:rPr>
              <a:t>need</a:t>
            </a:r>
            <a:r>
              <a:rPr lang="es-ES_tradnl" dirty="0" smtClean="0">
                <a:solidFill>
                  <a:schemeClr val="bg1"/>
                </a:solidFill>
              </a:rPr>
              <a:t> a </a:t>
            </a:r>
            <a:r>
              <a:rPr lang="es-ES_tradnl" dirty="0" err="1" smtClean="0">
                <a:solidFill>
                  <a:schemeClr val="bg1"/>
                </a:solidFill>
              </a:rPr>
              <a:t>ruler</a:t>
            </a:r>
            <a:r>
              <a:rPr lang="es-ES_tradnl" dirty="0" smtClean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es-ES_tradnl" dirty="0" smtClean="0">
                <a:solidFill>
                  <a:schemeClr val="bg1"/>
                </a:solidFill>
              </a:rPr>
              <a:t>I </a:t>
            </a:r>
            <a:r>
              <a:rPr lang="es-ES_tradnl" dirty="0" err="1" smtClean="0">
                <a:solidFill>
                  <a:schemeClr val="bg1"/>
                </a:solidFill>
              </a:rPr>
              <a:t>have</a:t>
            </a:r>
            <a:r>
              <a:rPr lang="es-ES_tradnl" dirty="0" smtClean="0">
                <a:solidFill>
                  <a:schemeClr val="bg1"/>
                </a:solidFill>
              </a:rPr>
              <a:t> a </a:t>
            </a:r>
            <a:r>
              <a:rPr lang="es-ES_tradnl" dirty="0" err="1" smtClean="0">
                <a:solidFill>
                  <a:schemeClr val="bg1"/>
                </a:solidFill>
              </a:rPr>
              <a:t>ruler</a:t>
            </a:r>
            <a:r>
              <a:rPr lang="es-ES_tradnl" dirty="0" smtClean="0">
                <a:solidFill>
                  <a:schemeClr val="bg1"/>
                </a:solidFill>
              </a:rPr>
              <a:t>.  I </a:t>
            </a:r>
            <a:r>
              <a:rPr lang="es-ES_tradnl" dirty="0" err="1" smtClean="0">
                <a:solidFill>
                  <a:schemeClr val="bg1"/>
                </a:solidFill>
              </a:rPr>
              <a:t>need</a:t>
            </a:r>
            <a:r>
              <a:rPr lang="es-ES_tradnl" dirty="0" smtClean="0">
                <a:solidFill>
                  <a:schemeClr val="bg1"/>
                </a:solidFill>
              </a:rPr>
              <a:t> a pen.</a:t>
            </a:r>
          </a:p>
          <a:p>
            <a:pPr lvl="1"/>
            <a:r>
              <a:rPr lang="es-ES_tradnl" dirty="0" smtClean="0">
                <a:solidFill>
                  <a:schemeClr val="bg1"/>
                </a:solidFill>
              </a:rPr>
              <a:t>I </a:t>
            </a:r>
            <a:r>
              <a:rPr lang="es-ES_tradnl" dirty="0" err="1" smtClean="0">
                <a:solidFill>
                  <a:schemeClr val="bg1"/>
                </a:solidFill>
              </a:rPr>
              <a:t>have</a:t>
            </a:r>
            <a:r>
              <a:rPr lang="es-ES_tradnl" dirty="0" smtClean="0">
                <a:solidFill>
                  <a:schemeClr val="bg1"/>
                </a:solidFill>
              </a:rPr>
              <a:t> a pen.  I </a:t>
            </a:r>
            <a:r>
              <a:rPr lang="es-ES_tradnl" dirty="0" err="1" smtClean="0">
                <a:solidFill>
                  <a:schemeClr val="bg1"/>
                </a:solidFill>
              </a:rPr>
              <a:t>need</a:t>
            </a:r>
            <a:r>
              <a:rPr lang="es-ES_tradnl" dirty="0" smtClean="0">
                <a:solidFill>
                  <a:schemeClr val="bg1"/>
                </a:solidFill>
              </a:rPr>
              <a:t> a </a:t>
            </a:r>
            <a:r>
              <a:rPr lang="es-ES_tradnl" dirty="0" err="1" smtClean="0">
                <a:solidFill>
                  <a:schemeClr val="bg1"/>
                </a:solidFill>
              </a:rPr>
              <a:t>stapler</a:t>
            </a:r>
            <a:r>
              <a:rPr lang="es-ES_tradnl" dirty="0" smtClean="0">
                <a:solidFill>
                  <a:schemeClr val="bg1"/>
                </a:solidFill>
              </a:rPr>
              <a:t>.</a:t>
            </a:r>
            <a:endParaRPr lang="es-ES_tradnl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70538"/>
            <a:ext cx="2667000" cy="2551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427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995567"/>
          </a:xfrm>
        </p:spPr>
        <p:txBody>
          <a:bodyPr/>
          <a:lstStyle/>
          <a:p>
            <a:r>
              <a:rPr lang="es-ES_tradnl" dirty="0" smtClean="0">
                <a:solidFill>
                  <a:schemeClr val="bg1"/>
                </a:solidFill>
                <a:latin typeface="Franklin Gothic Heavy" pitchFamily="34" charset="0"/>
              </a:rPr>
              <a:t>Hoy es el 18 de septiembre.</a:t>
            </a:r>
            <a:endParaRPr lang="es-ES_tradnl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24167"/>
            <a:ext cx="3919538" cy="5633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422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bg1"/>
                </a:solidFill>
                <a:latin typeface="Franklin Gothic Heavy" pitchFamily="34" charset="0"/>
              </a:rPr>
              <a:t>La cita del día</a:t>
            </a:r>
            <a:endParaRPr lang="es-ES_tradn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364" y="1524000"/>
            <a:ext cx="38862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18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bg1"/>
                </a:solidFill>
                <a:latin typeface="Franklin Gothic Heavy" pitchFamily="34" charset="0"/>
              </a:rPr>
              <a:t>El objetivo</a:t>
            </a:r>
            <a:endParaRPr lang="es-ES_tradnl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5400" dirty="0" err="1" smtClean="0">
                <a:solidFill>
                  <a:schemeClr val="bg1"/>
                </a:solidFill>
              </a:rPr>
              <a:t>All</a:t>
            </a:r>
            <a:r>
              <a:rPr lang="es-ES_tradnl" sz="5400" dirty="0" smtClean="0">
                <a:solidFill>
                  <a:schemeClr val="bg1"/>
                </a:solidFill>
              </a:rPr>
              <a:t> </a:t>
            </a:r>
            <a:r>
              <a:rPr lang="es-ES_tradnl" sz="5400" dirty="0" err="1" smtClean="0">
                <a:solidFill>
                  <a:schemeClr val="bg1"/>
                </a:solidFill>
              </a:rPr>
              <a:t>learners</a:t>
            </a:r>
            <a:r>
              <a:rPr lang="es-ES_tradnl" sz="5400" dirty="0" smtClean="0">
                <a:solidFill>
                  <a:schemeClr val="bg1"/>
                </a:solidFill>
              </a:rPr>
              <a:t> </a:t>
            </a:r>
            <a:r>
              <a:rPr lang="es-ES_tradnl" sz="5400" dirty="0" err="1" smtClean="0">
                <a:solidFill>
                  <a:schemeClr val="bg1"/>
                </a:solidFill>
              </a:rPr>
              <a:t>will</a:t>
            </a:r>
            <a:r>
              <a:rPr lang="es-ES_tradnl" sz="5400" dirty="0" smtClean="0">
                <a:solidFill>
                  <a:schemeClr val="bg1"/>
                </a:solidFill>
              </a:rPr>
              <a:t> </a:t>
            </a:r>
            <a:r>
              <a:rPr lang="es-ES_tradnl" sz="5400" dirty="0" err="1" smtClean="0">
                <a:solidFill>
                  <a:schemeClr val="bg1"/>
                </a:solidFill>
              </a:rPr>
              <a:t>demonstrate</a:t>
            </a:r>
            <a:r>
              <a:rPr lang="es-ES_tradnl" sz="5400" dirty="0" smtClean="0">
                <a:solidFill>
                  <a:schemeClr val="bg1"/>
                </a:solidFill>
              </a:rPr>
              <a:t> </a:t>
            </a:r>
            <a:r>
              <a:rPr lang="es-ES_tradnl" sz="5400" dirty="0" err="1" smtClean="0">
                <a:solidFill>
                  <a:schemeClr val="bg1"/>
                </a:solidFill>
              </a:rPr>
              <a:t>the</a:t>
            </a:r>
            <a:r>
              <a:rPr lang="es-ES_tradnl" sz="5400" dirty="0" smtClean="0">
                <a:solidFill>
                  <a:schemeClr val="bg1"/>
                </a:solidFill>
              </a:rPr>
              <a:t> </a:t>
            </a:r>
            <a:r>
              <a:rPr lang="es-ES_tradnl" sz="5400" dirty="0" err="1" smtClean="0">
                <a:solidFill>
                  <a:schemeClr val="bg1"/>
                </a:solidFill>
              </a:rPr>
              <a:t>ability</a:t>
            </a:r>
            <a:r>
              <a:rPr lang="es-ES_tradnl" sz="5400" dirty="0" smtClean="0">
                <a:solidFill>
                  <a:schemeClr val="bg1"/>
                </a:solidFill>
              </a:rPr>
              <a:t> </a:t>
            </a:r>
            <a:r>
              <a:rPr lang="es-ES_tradnl" sz="5400" dirty="0" err="1" smtClean="0">
                <a:solidFill>
                  <a:schemeClr val="bg1"/>
                </a:solidFill>
              </a:rPr>
              <a:t>to</a:t>
            </a:r>
            <a:r>
              <a:rPr lang="es-ES_tradnl" sz="5400" dirty="0" smtClean="0">
                <a:solidFill>
                  <a:schemeClr val="bg1"/>
                </a:solidFill>
              </a:rPr>
              <a:t> </a:t>
            </a:r>
            <a:r>
              <a:rPr lang="es-ES_tradnl" sz="5400" dirty="0" err="1" smtClean="0">
                <a:solidFill>
                  <a:schemeClr val="bg1"/>
                </a:solidFill>
              </a:rPr>
              <a:t>state</a:t>
            </a:r>
            <a:r>
              <a:rPr lang="es-ES_tradnl" sz="5400" dirty="0" smtClean="0">
                <a:solidFill>
                  <a:schemeClr val="bg1"/>
                </a:solidFill>
              </a:rPr>
              <a:t> </a:t>
            </a:r>
            <a:r>
              <a:rPr lang="es-ES_tradnl" sz="5400" dirty="0" err="1" smtClean="0">
                <a:solidFill>
                  <a:schemeClr val="bg1"/>
                </a:solidFill>
              </a:rPr>
              <a:t>the</a:t>
            </a:r>
            <a:r>
              <a:rPr lang="es-ES_tradnl" sz="5400" dirty="0" smtClean="0">
                <a:solidFill>
                  <a:schemeClr val="bg1"/>
                </a:solidFill>
              </a:rPr>
              <a:t> </a:t>
            </a:r>
            <a:r>
              <a:rPr lang="es-ES_tradnl" sz="5400" dirty="0" err="1" smtClean="0">
                <a:solidFill>
                  <a:schemeClr val="bg1"/>
                </a:solidFill>
              </a:rPr>
              <a:t>days</a:t>
            </a:r>
            <a:r>
              <a:rPr lang="es-ES_tradnl" sz="5400" dirty="0" smtClean="0">
                <a:solidFill>
                  <a:schemeClr val="bg1"/>
                </a:solidFill>
              </a:rPr>
              <a:t> of </a:t>
            </a:r>
            <a:r>
              <a:rPr lang="es-ES_tradnl" sz="5400" dirty="0" err="1" smtClean="0">
                <a:solidFill>
                  <a:schemeClr val="bg1"/>
                </a:solidFill>
              </a:rPr>
              <a:t>the</a:t>
            </a:r>
            <a:r>
              <a:rPr lang="es-ES_tradnl" sz="5400" dirty="0" smtClean="0">
                <a:solidFill>
                  <a:schemeClr val="bg1"/>
                </a:solidFill>
              </a:rPr>
              <a:t> </a:t>
            </a:r>
            <a:r>
              <a:rPr lang="es-ES_tradnl" sz="5400" dirty="0" err="1" smtClean="0">
                <a:solidFill>
                  <a:schemeClr val="bg1"/>
                </a:solidFill>
              </a:rPr>
              <a:t>week</a:t>
            </a:r>
            <a:r>
              <a:rPr lang="es-ES_tradnl" sz="5400" dirty="0" smtClean="0">
                <a:solidFill>
                  <a:schemeClr val="bg1"/>
                </a:solidFill>
              </a:rPr>
              <a:t>.</a:t>
            </a:r>
            <a:endParaRPr lang="es-ES_tradnl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724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bg1"/>
                </a:solidFill>
                <a:latin typeface="Franklin Gothic Heavy" pitchFamily="34" charset="0"/>
              </a:rPr>
              <a:t>Los días de la semana</a:t>
            </a:r>
            <a:endParaRPr lang="es-ES_tradnl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u="sng" dirty="0" smtClean="0">
                <a:solidFill>
                  <a:schemeClr val="bg1"/>
                </a:solidFill>
              </a:rPr>
              <a:t>l</a:t>
            </a:r>
            <a:r>
              <a:rPr lang="es-ES_tradnl" dirty="0" smtClean="0">
                <a:solidFill>
                  <a:schemeClr val="bg1"/>
                </a:solidFill>
              </a:rPr>
              <a:t>unes </a:t>
            </a:r>
          </a:p>
          <a:p>
            <a:r>
              <a:rPr lang="es-ES_tradnl" u="sng" dirty="0" smtClean="0">
                <a:solidFill>
                  <a:schemeClr val="bg1"/>
                </a:solidFill>
              </a:rPr>
              <a:t>m</a:t>
            </a:r>
            <a:r>
              <a:rPr lang="es-ES_tradnl" dirty="0" smtClean="0">
                <a:solidFill>
                  <a:schemeClr val="bg1"/>
                </a:solidFill>
              </a:rPr>
              <a:t>artes</a:t>
            </a:r>
          </a:p>
          <a:p>
            <a:r>
              <a:rPr lang="es-ES_tradnl" u="sng" dirty="0" smtClean="0">
                <a:solidFill>
                  <a:schemeClr val="bg1"/>
                </a:solidFill>
              </a:rPr>
              <a:t>m</a:t>
            </a:r>
            <a:r>
              <a:rPr lang="es-ES_tradnl" dirty="0" smtClean="0">
                <a:solidFill>
                  <a:schemeClr val="bg1"/>
                </a:solidFill>
              </a:rPr>
              <a:t>iércoles</a:t>
            </a:r>
          </a:p>
          <a:p>
            <a:r>
              <a:rPr lang="es-ES_tradnl" u="sng" dirty="0">
                <a:solidFill>
                  <a:schemeClr val="bg1"/>
                </a:solidFill>
              </a:rPr>
              <a:t>j</a:t>
            </a:r>
            <a:r>
              <a:rPr lang="es-ES_tradnl" dirty="0" smtClean="0">
                <a:solidFill>
                  <a:schemeClr val="bg1"/>
                </a:solidFill>
              </a:rPr>
              <a:t>ueves</a:t>
            </a:r>
          </a:p>
          <a:p>
            <a:r>
              <a:rPr lang="es-ES_tradnl" u="sng" dirty="0">
                <a:solidFill>
                  <a:schemeClr val="bg1"/>
                </a:solidFill>
              </a:rPr>
              <a:t>v</a:t>
            </a:r>
            <a:r>
              <a:rPr lang="es-ES_tradnl" dirty="0" smtClean="0">
                <a:solidFill>
                  <a:schemeClr val="bg1"/>
                </a:solidFill>
              </a:rPr>
              <a:t>iernes</a:t>
            </a:r>
          </a:p>
          <a:p>
            <a:r>
              <a:rPr lang="es-ES_tradnl" u="sng" dirty="0" smtClean="0">
                <a:solidFill>
                  <a:srgbClr val="0070C0"/>
                </a:solidFill>
              </a:rPr>
              <a:t>s</a:t>
            </a:r>
            <a:r>
              <a:rPr lang="es-ES_tradnl" dirty="0" smtClean="0">
                <a:solidFill>
                  <a:srgbClr val="0070C0"/>
                </a:solidFill>
              </a:rPr>
              <a:t>ábado</a:t>
            </a:r>
          </a:p>
          <a:p>
            <a:r>
              <a:rPr lang="es-ES_tradnl" u="sng" dirty="0" smtClean="0">
                <a:solidFill>
                  <a:srgbClr val="0070C0"/>
                </a:solidFill>
              </a:rPr>
              <a:t>d</a:t>
            </a:r>
            <a:r>
              <a:rPr lang="es-ES_tradnl" dirty="0" smtClean="0">
                <a:solidFill>
                  <a:srgbClr val="0070C0"/>
                </a:solidFill>
              </a:rPr>
              <a:t>omingo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05000"/>
            <a:ext cx="3524250" cy="35026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549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bg1"/>
                </a:solidFill>
                <a:latin typeface="Franklin Gothic Heavy" pitchFamily="34" charset="0"/>
              </a:rPr>
              <a:t>El calendario</a:t>
            </a:r>
            <a:endParaRPr lang="es-ES_tradnl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33600"/>
            <a:ext cx="4267200" cy="358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2133599"/>
            <a:ext cx="4470400" cy="358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893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ranklin Gothic Heavy" pitchFamily="34" charset="0"/>
              </a:rPr>
              <a:t>¿</a:t>
            </a:r>
            <a:r>
              <a:rPr lang="es-ES_tradnl" dirty="0" smtClean="0">
                <a:solidFill>
                  <a:schemeClr val="bg1"/>
                </a:solidFill>
                <a:latin typeface="Franklin Gothic Heavy" pitchFamily="34" charset="0"/>
              </a:rPr>
              <a:t>Qué día es hoy?</a:t>
            </a:r>
            <a:endParaRPr lang="es-ES_tradnl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bg1"/>
                </a:solidFill>
              </a:rPr>
              <a:t>Hoy es lunes.</a:t>
            </a:r>
          </a:p>
          <a:p>
            <a:r>
              <a:rPr lang="es-ES_tradnl" dirty="0" smtClean="0">
                <a:solidFill>
                  <a:schemeClr val="bg1"/>
                </a:solidFill>
              </a:rPr>
              <a:t>Hoy es martes.</a:t>
            </a:r>
          </a:p>
          <a:p>
            <a:r>
              <a:rPr lang="es-ES_tradnl" dirty="0" smtClean="0">
                <a:solidFill>
                  <a:schemeClr val="bg1"/>
                </a:solidFill>
              </a:rPr>
              <a:t>Hoy es miércoles.</a:t>
            </a:r>
          </a:p>
          <a:p>
            <a:r>
              <a:rPr lang="es-ES_tradnl" dirty="0" smtClean="0">
                <a:solidFill>
                  <a:schemeClr val="bg1"/>
                </a:solidFill>
              </a:rPr>
              <a:t>Hoy es jueves.</a:t>
            </a:r>
          </a:p>
          <a:p>
            <a:r>
              <a:rPr lang="es-ES_tradnl" dirty="0" smtClean="0">
                <a:solidFill>
                  <a:schemeClr val="bg1"/>
                </a:solidFill>
              </a:rPr>
              <a:t>Hoy es viernes.</a:t>
            </a:r>
          </a:p>
          <a:p>
            <a:r>
              <a:rPr lang="es-ES_tradnl" dirty="0" smtClean="0">
                <a:solidFill>
                  <a:schemeClr val="bg1"/>
                </a:solidFill>
              </a:rPr>
              <a:t>Hoy es sábado.</a:t>
            </a:r>
          </a:p>
          <a:p>
            <a:r>
              <a:rPr lang="es-ES_tradnl" dirty="0" smtClean="0">
                <a:solidFill>
                  <a:schemeClr val="bg1"/>
                </a:solidFill>
              </a:rPr>
              <a:t>Hoy es domingo.</a:t>
            </a:r>
            <a:endParaRPr lang="es-ES_tradnl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327" y="1655618"/>
            <a:ext cx="333375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68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bg1"/>
                </a:solidFill>
                <a:latin typeface="Franklin Gothic Heavy" pitchFamily="34" charset="0"/>
              </a:rPr>
              <a:t>Más práctica</a:t>
            </a:r>
            <a:endParaRPr lang="es-ES_tradnl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73" y="1288473"/>
            <a:ext cx="7772400" cy="5440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819400" y="3328555"/>
            <a:ext cx="6096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Oval 5"/>
          <p:cNvSpPr/>
          <p:nvPr/>
        </p:nvSpPr>
        <p:spPr>
          <a:xfrm>
            <a:off x="4572000" y="4419600"/>
            <a:ext cx="6096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Oval 6"/>
          <p:cNvSpPr/>
          <p:nvPr/>
        </p:nvSpPr>
        <p:spPr>
          <a:xfrm>
            <a:off x="1905000" y="4942610"/>
            <a:ext cx="6096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Oval 7"/>
          <p:cNvSpPr/>
          <p:nvPr/>
        </p:nvSpPr>
        <p:spPr>
          <a:xfrm>
            <a:off x="6324600" y="2667000"/>
            <a:ext cx="6096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Oval 8"/>
          <p:cNvSpPr/>
          <p:nvPr/>
        </p:nvSpPr>
        <p:spPr>
          <a:xfrm>
            <a:off x="7239000" y="4942610"/>
            <a:ext cx="6096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42012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271</Words>
  <Application>Microsoft Office PowerPoint</Application>
  <PresentationFormat>On-screen Show (4:3)</PresentationFormat>
  <Paragraphs>57</Paragraphs>
  <Slides>14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Para hacer ahora</vt:lpstr>
      <vt:lpstr>Más práctica</vt:lpstr>
      <vt:lpstr>Hoy es el 18 de septiembre.</vt:lpstr>
      <vt:lpstr>La cita del día</vt:lpstr>
      <vt:lpstr>El objetivo</vt:lpstr>
      <vt:lpstr>Los días de la semana</vt:lpstr>
      <vt:lpstr>El calendario</vt:lpstr>
      <vt:lpstr>¿Qué día es hoy?</vt:lpstr>
      <vt:lpstr>Más práctica</vt:lpstr>
      <vt:lpstr>¿Qué día es mañana?</vt:lpstr>
      <vt:lpstr>Más práctica</vt:lpstr>
      <vt:lpstr>Vamos a practicar</vt:lpstr>
      <vt:lpstr>Un vídeo</vt:lpstr>
      <vt:lpstr>Una actividad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Hoy es el 18 de septiembre.</dc:title>
  <dc:creator>Wendy</dc:creator>
  <cp:lastModifiedBy>Wendy</cp:lastModifiedBy>
  <cp:revision>12</cp:revision>
  <dcterms:created xsi:type="dcterms:W3CDTF">2012-07-12T19:36:03Z</dcterms:created>
  <dcterms:modified xsi:type="dcterms:W3CDTF">2012-09-18T12:42:04Z</dcterms:modified>
</cp:coreProperties>
</file>