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8" r:id="rId2"/>
    <p:sldId id="285" r:id="rId3"/>
    <p:sldId id="286" r:id="rId4"/>
    <p:sldId id="287" r:id="rId5"/>
    <p:sldId id="256" r:id="rId6"/>
    <p:sldId id="257" r:id="rId7"/>
    <p:sldId id="259" r:id="rId8"/>
    <p:sldId id="263" r:id="rId9"/>
    <p:sldId id="27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71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4CD1F-11DD-4F5B-B0DD-612C439F02B9}" type="datetimeFigureOut">
              <a:rPr lang="es-ES_tradnl" smtClean="0"/>
              <a:t>25/09/2012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1E7DD-178E-4322-8B23-A37C9485D59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07142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1E7DD-178E-4322-8B23-A37C9485D592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7305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8133-F806-4472-A69B-303365D6E2FB}" type="datetimeFigureOut">
              <a:rPr lang="es-ES_tradnl" smtClean="0"/>
              <a:t>25/09/2012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3435-E9FE-4365-99D3-D96C4E4DBB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940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8133-F806-4472-A69B-303365D6E2FB}" type="datetimeFigureOut">
              <a:rPr lang="es-ES_tradnl" smtClean="0"/>
              <a:t>25/09/2012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3435-E9FE-4365-99D3-D96C4E4DBB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63602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8133-F806-4472-A69B-303365D6E2FB}" type="datetimeFigureOut">
              <a:rPr lang="es-ES_tradnl" smtClean="0"/>
              <a:t>25/09/2012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3435-E9FE-4365-99D3-D96C4E4DBB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53546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8133-F806-4472-A69B-303365D6E2FB}" type="datetimeFigureOut">
              <a:rPr lang="es-ES_tradnl" smtClean="0"/>
              <a:t>25/09/2012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3435-E9FE-4365-99D3-D96C4E4DBB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81657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8133-F806-4472-A69B-303365D6E2FB}" type="datetimeFigureOut">
              <a:rPr lang="es-ES_tradnl" smtClean="0"/>
              <a:t>25/09/2012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3435-E9FE-4365-99D3-D96C4E4DBB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0363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8133-F806-4472-A69B-303365D6E2FB}" type="datetimeFigureOut">
              <a:rPr lang="es-ES_tradnl" smtClean="0"/>
              <a:t>25/09/2012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3435-E9FE-4365-99D3-D96C4E4DBB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9624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8133-F806-4472-A69B-303365D6E2FB}" type="datetimeFigureOut">
              <a:rPr lang="es-ES_tradnl" smtClean="0"/>
              <a:t>25/09/2012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3435-E9FE-4365-99D3-D96C4E4DBB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1563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8133-F806-4472-A69B-303365D6E2FB}" type="datetimeFigureOut">
              <a:rPr lang="es-ES_tradnl" smtClean="0"/>
              <a:t>25/09/2012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3435-E9FE-4365-99D3-D96C4E4DBB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0736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8133-F806-4472-A69B-303365D6E2FB}" type="datetimeFigureOut">
              <a:rPr lang="es-ES_tradnl" smtClean="0"/>
              <a:t>25/09/2012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3435-E9FE-4365-99D3-D96C4E4DBB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5143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8133-F806-4472-A69B-303365D6E2FB}" type="datetimeFigureOut">
              <a:rPr lang="es-ES_tradnl" smtClean="0"/>
              <a:t>25/09/2012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3435-E9FE-4365-99D3-D96C4E4DBB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50330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8133-F806-4472-A69B-303365D6E2FB}" type="datetimeFigureOut">
              <a:rPr lang="es-ES_tradnl" smtClean="0"/>
              <a:t>25/09/2012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3435-E9FE-4365-99D3-D96C4E4DBB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978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58133-F806-4472-A69B-303365D6E2FB}" type="datetimeFigureOut">
              <a:rPr lang="es-ES_tradnl" smtClean="0"/>
              <a:t>25/09/2012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A3435-E9FE-4365-99D3-D96C4E4DBB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5685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s-ES_tradnl" dirty="0" smtClean="0">
                <a:latin typeface="Minya Nouvelle" pitchFamily="2" charset="0"/>
              </a:rPr>
              <a:t>Para hacer ahora </a:t>
            </a:r>
            <a:endParaRPr lang="es-ES_tradnl" dirty="0">
              <a:latin typeface="Minya Nouvelle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715000"/>
          </a:xfrm>
        </p:spPr>
        <p:txBody>
          <a:bodyPr>
            <a:normAutofit/>
          </a:bodyPr>
          <a:lstStyle/>
          <a:p>
            <a:r>
              <a:rPr lang="es-ES_tradnl" dirty="0" err="1" smtClean="0"/>
              <a:t>Write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following</a:t>
            </a:r>
            <a:r>
              <a:rPr lang="es-ES_tradnl" dirty="0" smtClean="0"/>
              <a:t> </a:t>
            </a:r>
            <a:r>
              <a:rPr lang="es-ES_tradnl" dirty="0" err="1" smtClean="0"/>
              <a:t>words</a:t>
            </a:r>
            <a:r>
              <a:rPr lang="es-ES_tradnl" dirty="0" smtClean="0"/>
              <a:t> in </a:t>
            </a:r>
            <a:r>
              <a:rPr lang="es-ES_tradnl" dirty="0" err="1" smtClean="0"/>
              <a:t>number</a:t>
            </a:r>
            <a:r>
              <a:rPr lang="es-ES_tradnl" dirty="0" smtClean="0"/>
              <a:t> </a:t>
            </a:r>
            <a:r>
              <a:rPr lang="es-ES_tradnl" dirty="0" err="1" smtClean="0"/>
              <a:t>form</a:t>
            </a:r>
            <a:r>
              <a:rPr lang="es-ES_tradnl" dirty="0" smtClean="0"/>
              <a:t>:</a:t>
            </a:r>
          </a:p>
          <a:p>
            <a:pPr lvl="1"/>
            <a:r>
              <a:rPr lang="es-ES_tradnl" dirty="0" smtClean="0"/>
              <a:t>1)  Cinco </a:t>
            </a:r>
            <a:r>
              <a:rPr lang="es-ES_tradnl" dirty="0" smtClean="0">
                <a:sym typeface="Wingdings" pitchFamily="2" charset="2"/>
              </a:rPr>
              <a:t></a:t>
            </a:r>
          </a:p>
          <a:p>
            <a:pPr lvl="1"/>
            <a:r>
              <a:rPr lang="es-ES_tradnl" dirty="0" smtClean="0">
                <a:sym typeface="Wingdings" pitchFamily="2" charset="2"/>
              </a:rPr>
              <a:t>2)  Diecinueve </a:t>
            </a:r>
          </a:p>
          <a:p>
            <a:pPr lvl="1"/>
            <a:r>
              <a:rPr lang="es-ES_tradnl" dirty="0" smtClean="0">
                <a:sym typeface="Wingdings" pitchFamily="2" charset="2"/>
              </a:rPr>
              <a:t>3)  Uno </a:t>
            </a:r>
          </a:p>
          <a:p>
            <a:pPr lvl="1"/>
            <a:r>
              <a:rPr lang="es-ES_tradnl" dirty="0" smtClean="0">
                <a:sym typeface="Wingdings" pitchFamily="2" charset="2"/>
              </a:rPr>
              <a:t>4)  Treinta </a:t>
            </a:r>
          </a:p>
          <a:p>
            <a:pPr lvl="1"/>
            <a:r>
              <a:rPr lang="es-ES_tradnl" dirty="0" smtClean="0">
                <a:sym typeface="Wingdings" pitchFamily="2" charset="2"/>
              </a:rPr>
              <a:t>5)  Veinticuatro </a:t>
            </a:r>
          </a:p>
          <a:p>
            <a:pPr lvl="1"/>
            <a:r>
              <a:rPr lang="es-ES_tradnl" dirty="0" smtClean="0">
                <a:sym typeface="Wingdings" pitchFamily="2" charset="2"/>
              </a:rPr>
              <a:t>6)  Catorce </a:t>
            </a:r>
          </a:p>
          <a:p>
            <a:pPr lvl="1"/>
            <a:r>
              <a:rPr lang="es-ES_tradnl" dirty="0" smtClean="0">
                <a:sym typeface="Wingdings" pitchFamily="2" charset="2"/>
              </a:rPr>
              <a:t>7)  Quince </a:t>
            </a:r>
          </a:p>
          <a:p>
            <a:pPr lvl="1"/>
            <a:r>
              <a:rPr lang="es-ES_tradnl" dirty="0" smtClean="0">
                <a:sym typeface="Wingdings" pitchFamily="2" charset="2"/>
              </a:rPr>
              <a:t>8)  Trece </a:t>
            </a:r>
          </a:p>
          <a:p>
            <a:pPr lvl="1"/>
            <a:r>
              <a:rPr lang="es-ES_tradnl" dirty="0" smtClean="0">
                <a:sym typeface="Wingdings" pitchFamily="2" charset="2"/>
              </a:rPr>
              <a:t>9)  Veintiocho </a:t>
            </a:r>
          </a:p>
          <a:p>
            <a:pPr lvl="1"/>
            <a:r>
              <a:rPr lang="es-ES_tradnl" dirty="0" smtClean="0">
                <a:sym typeface="Wingdings" pitchFamily="2" charset="2"/>
              </a:rPr>
              <a:t>10)  Dos </a:t>
            </a:r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358484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63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Minya Nouvelle" pitchFamily="2" charset="0"/>
              </a:rPr>
              <a:t>¿</a:t>
            </a:r>
            <a:r>
              <a:rPr lang="es-ES_tradnl" dirty="0" smtClean="0">
                <a:latin typeface="Minya Nouvelle" pitchFamily="2" charset="0"/>
              </a:rPr>
              <a:t>Cuál es la fecha de hoy?</a:t>
            </a:r>
            <a:endParaRPr lang="es-ES_tradnl" dirty="0">
              <a:latin typeface="Minya Nouvelle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8839200" cy="5562600"/>
          </a:xfrm>
        </p:spPr>
        <p:txBody>
          <a:bodyPr>
            <a:normAutofit/>
          </a:bodyPr>
          <a:lstStyle/>
          <a:p>
            <a:r>
              <a:rPr lang="es-ES_tradnl" dirty="0" smtClean="0"/>
              <a:t>1)  4/2</a:t>
            </a:r>
          </a:p>
          <a:p>
            <a:r>
              <a:rPr lang="es-ES_tradnl" dirty="0" smtClean="0"/>
              <a:t>2)  25/5</a:t>
            </a:r>
          </a:p>
          <a:p>
            <a:r>
              <a:rPr lang="es-ES_tradnl" dirty="0" smtClean="0"/>
              <a:t>3)  14/7</a:t>
            </a:r>
          </a:p>
          <a:p>
            <a:r>
              <a:rPr lang="es-ES_tradnl" dirty="0" smtClean="0"/>
              <a:t>4)  16/6</a:t>
            </a:r>
          </a:p>
          <a:p>
            <a:r>
              <a:rPr lang="es-ES_tradnl" dirty="0" smtClean="0"/>
              <a:t>5)  1/1</a:t>
            </a:r>
          </a:p>
          <a:p>
            <a:r>
              <a:rPr lang="es-ES_tradnl" dirty="0" smtClean="0"/>
              <a:t>6)  27/12</a:t>
            </a:r>
          </a:p>
          <a:p>
            <a:r>
              <a:rPr lang="es-ES_tradnl" dirty="0" smtClean="0"/>
              <a:t>7)  3/3</a:t>
            </a:r>
          </a:p>
          <a:p>
            <a:r>
              <a:rPr lang="es-ES_tradnl" dirty="0" smtClean="0"/>
              <a:t>8)  30/11</a:t>
            </a:r>
            <a:endParaRPr lang="es-ES_trad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982" y="2057400"/>
            <a:ext cx="4314825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370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inya Nouvelle" pitchFamily="2" charset="0"/>
              </a:rPr>
              <a:t>¿</a:t>
            </a:r>
            <a:r>
              <a:rPr lang="es-ES_tradnl" dirty="0" smtClean="0">
                <a:latin typeface="Minya Nouvelle" pitchFamily="2" charset="0"/>
              </a:rPr>
              <a:t>Hay preguntas?</a:t>
            </a:r>
            <a:endParaRPr lang="es-ES_tradnl" dirty="0"/>
          </a:p>
        </p:txBody>
      </p:sp>
      <p:pic>
        <p:nvPicPr>
          <p:cNvPr id="4100" name="Picture 4" descr="http://4.bp.blogspot.com/_lvnar0wY8qo/TPbsgwJ5gMI/AAAAAAAABGw/PODgtuMuL8I/s1600/question_mar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5199">
            <a:off x="6652396" y="2864321"/>
            <a:ext cx="18859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4.bp.blogspot.com/_lvnar0wY8qo/TPbsgwJ5gMI/AAAAAAAABGw/PODgtuMuL8I/s1600/question_mar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32995" y="1593167"/>
            <a:ext cx="18859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02128">
            <a:off x="479721" y="2640484"/>
            <a:ext cx="2547937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55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Minya Nouvelle" pitchFamily="2" charset="0"/>
              </a:rPr>
              <a:t>Las estaciones del año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La primavera</a:t>
            </a:r>
          </a:p>
          <a:p>
            <a:endParaRPr lang="es-ES_tradnl" dirty="0"/>
          </a:p>
          <a:p>
            <a:r>
              <a:rPr lang="es-ES_tradnl" dirty="0" smtClean="0"/>
              <a:t>El verano</a:t>
            </a:r>
          </a:p>
          <a:p>
            <a:endParaRPr lang="es-ES_tradnl" dirty="0"/>
          </a:p>
          <a:p>
            <a:r>
              <a:rPr lang="es-ES_tradnl" dirty="0" smtClean="0"/>
              <a:t>El invierno</a:t>
            </a:r>
          </a:p>
          <a:p>
            <a:endParaRPr lang="es-ES_tradnl" dirty="0"/>
          </a:p>
          <a:p>
            <a:r>
              <a:rPr lang="es-ES_tradnl" dirty="0" smtClean="0"/>
              <a:t>El otoño </a:t>
            </a:r>
            <a:endParaRPr lang="es-ES_tradnl" dirty="0"/>
          </a:p>
        </p:txBody>
      </p:sp>
      <p:sp>
        <p:nvSpPr>
          <p:cNvPr id="4" name="Rectangle 3"/>
          <p:cNvSpPr/>
          <p:nvPr/>
        </p:nvSpPr>
        <p:spPr>
          <a:xfrm rot="20112139">
            <a:off x="2806202" y="2567223"/>
            <a:ext cx="64504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atin typeface="Minya Nouvelle" pitchFamily="2" charset="0"/>
              </a:rPr>
              <a:t>¿</a:t>
            </a:r>
            <a:r>
              <a:rPr lang="es-ES_tradnl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Cuántas estaciones </a:t>
            </a:r>
          </a:p>
          <a:p>
            <a:pPr algn="ctr"/>
            <a:r>
              <a:rPr lang="es-ES_tradnl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hay en un año</a:t>
            </a:r>
            <a:r>
              <a:rPr lang="en-US" sz="5400" dirty="0" smtClean="0">
                <a:latin typeface="Minya Nouvelle" pitchFamily="2" charset="0"/>
              </a:rPr>
              <a:t>?</a:t>
            </a:r>
            <a:endParaRPr lang="es-ES_tradn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944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Minya Nouvelle" pitchFamily="2" charset="0"/>
              </a:rPr>
              <a:t>La primavera</a:t>
            </a:r>
            <a:endParaRPr lang="es-ES_tradnl" dirty="0">
              <a:latin typeface="Minya Nouvelle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144512" cy="478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24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Minya Nouvelle" pitchFamily="2" charset="0"/>
              </a:rPr>
              <a:t>El verano</a:t>
            </a:r>
            <a:endParaRPr lang="es-ES_tradnl" dirty="0">
              <a:latin typeface="Minya Nouvelle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094239" cy="474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02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Minya Nouvelle" pitchFamily="2" charset="0"/>
              </a:rPr>
              <a:t>El invierno</a:t>
            </a:r>
            <a:endParaRPr lang="es-ES_tradnl" dirty="0">
              <a:latin typeface="Minya Nouvelle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9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Minya Nouvelle" pitchFamily="2" charset="0"/>
              </a:rPr>
              <a:t>El otoño </a:t>
            </a:r>
            <a:endParaRPr lang="es-ES_tradnl" dirty="0">
              <a:latin typeface="Minya Nouvelle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6756400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54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Minya Nouvelle" pitchFamily="2" charset="0"/>
              </a:rPr>
              <a:t>Más práctica</a:t>
            </a:r>
            <a:endParaRPr lang="es-ES_tradnl" dirty="0">
              <a:latin typeface="Minya Nouvell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92201"/>
            <a:ext cx="4648200" cy="5600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482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74618"/>
            <a:ext cx="7463987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011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33055"/>
            <a:ext cx="7239000" cy="455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275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Minya Nouvelle" pitchFamily="2" charset="0"/>
              </a:rPr>
              <a:t>Un juego</a:t>
            </a:r>
            <a:endParaRPr lang="es-ES_tradnl" dirty="0">
              <a:latin typeface="Minya Nouvelle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135494">
            <a:off x="159638" y="177626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1</a:t>
            </a:r>
            <a:endParaRPr lang="es-ES_tradnl" sz="7200" dirty="0"/>
          </a:p>
        </p:txBody>
      </p:sp>
      <p:sp>
        <p:nvSpPr>
          <p:cNvPr id="4" name="TextBox 3"/>
          <p:cNvSpPr txBox="1"/>
          <p:nvPr/>
        </p:nvSpPr>
        <p:spPr>
          <a:xfrm rot="1135494">
            <a:off x="2079117" y="923833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13</a:t>
            </a:r>
            <a:endParaRPr lang="es-ES_tradnl" sz="7200" dirty="0"/>
          </a:p>
        </p:txBody>
      </p:sp>
      <p:sp>
        <p:nvSpPr>
          <p:cNvPr id="5" name="TextBox 4"/>
          <p:cNvSpPr txBox="1"/>
          <p:nvPr/>
        </p:nvSpPr>
        <p:spPr>
          <a:xfrm rot="21426655">
            <a:off x="1271777" y="3612401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22</a:t>
            </a:r>
            <a:endParaRPr lang="es-ES_tradnl" sz="7200" dirty="0"/>
          </a:p>
        </p:txBody>
      </p:sp>
      <p:sp>
        <p:nvSpPr>
          <p:cNvPr id="6" name="TextBox 5"/>
          <p:cNvSpPr txBox="1"/>
          <p:nvPr/>
        </p:nvSpPr>
        <p:spPr>
          <a:xfrm rot="1135494">
            <a:off x="6999216" y="495436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30</a:t>
            </a:r>
            <a:endParaRPr lang="es-ES_tradnl" sz="7200" dirty="0"/>
          </a:p>
        </p:txBody>
      </p:sp>
      <p:sp>
        <p:nvSpPr>
          <p:cNvPr id="7" name="TextBox 6"/>
          <p:cNvSpPr txBox="1"/>
          <p:nvPr/>
        </p:nvSpPr>
        <p:spPr>
          <a:xfrm rot="1135494">
            <a:off x="4712724" y="5275894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15</a:t>
            </a:r>
            <a:endParaRPr lang="es-ES_tradnl" sz="7200" dirty="0"/>
          </a:p>
        </p:txBody>
      </p:sp>
      <p:sp>
        <p:nvSpPr>
          <p:cNvPr id="8" name="TextBox 7"/>
          <p:cNvSpPr txBox="1"/>
          <p:nvPr/>
        </p:nvSpPr>
        <p:spPr>
          <a:xfrm rot="21349066">
            <a:off x="7688962" y="5206826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8</a:t>
            </a:r>
            <a:endParaRPr lang="es-ES_tradnl" sz="7200" dirty="0"/>
          </a:p>
        </p:txBody>
      </p:sp>
      <p:sp>
        <p:nvSpPr>
          <p:cNvPr id="9" name="TextBox 8"/>
          <p:cNvSpPr txBox="1"/>
          <p:nvPr/>
        </p:nvSpPr>
        <p:spPr>
          <a:xfrm>
            <a:off x="5360425" y="3523522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21</a:t>
            </a:r>
            <a:endParaRPr lang="es-ES_tradnl" sz="7200" dirty="0"/>
          </a:p>
        </p:txBody>
      </p:sp>
      <p:sp>
        <p:nvSpPr>
          <p:cNvPr id="10" name="TextBox 9"/>
          <p:cNvSpPr txBox="1"/>
          <p:nvPr/>
        </p:nvSpPr>
        <p:spPr>
          <a:xfrm rot="1135494">
            <a:off x="2079117" y="5315521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17</a:t>
            </a:r>
            <a:endParaRPr lang="es-ES_tradnl" sz="7200" dirty="0"/>
          </a:p>
        </p:txBody>
      </p:sp>
      <p:sp>
        <p:nvSpPr>
          <p:cNvPr id="11" name="TextBox 10"/>
          <p:cNvSpPr txBox="1"/>
          <p:nvPr/>
        </p:nvSpPr>
        <p:spPr>
          <a:xfrm rot="1135494">
            <a:off x="3309262" y="3295720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2</a:t>
            </a:r>
            <a:endParaRPr lang="es-ES_tradnl" sz="7200" dirty="0"/>
          </a:p>
        </p:txBody>
      </p:sp>
      <p:sp>
        <p:nvSpPr>
          <p:cNvPr id="12" name="TextBox 11"/>
          <p:cNvSpPr txBox="1"/>
          <p:nvPr/>
        </p:nvSpPr>
        <p:spPr>
          <a:xfrm rot="1135494">
            <a:off x="7246239" y="2752635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12</a:t>
            </a:r>
            <a:endParaRPr lang="es-ES_tradnl" sz="7200" dirty="0"/>
          </a:p>
        </p:txBody>
      </p:sp>
      <p:sp>
        <p:nvSpPr>
          <p:cNvPr id="13" name="TextBox 12"/>
          <p:cNvSpPr txBox="1"/>
          <p:nvPr/>
        </p:nvSpPr>
        <p:spPr>
          <a:xfrm rot="1135494">
            <a:off x="273468" y="2051016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24</a:t>
            </a:r>
            <a:endParaRPr lang="es-ES_tradnl" sz="7200" dirty="0"/>
          </a:p>
        </p:txBody>
      </p:sp>
      <p:sp>
        <p:nvSpPr>
          <p:cNvPr id="14" name="TextBox 13"/>
          <p:cNvSpPr txBox="1"/>
          <p:nvPr/>
        </p:nvSpPr>
        <p:spPr>
          <a:xfrm rot="1135494">
            <a:off x="182790" y="5397463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20</a:t>
            </a:r>
            <a:endParaRPr lang="es-ES_tradnl" sz="7200" dirty="0"/>
          </a:p>
        </p:txBody>
      </p:sp>
      <p:sp>
        <p:nvSpPr>
          <p:cNvPr id="15" name="TextBox 14"/>
          <p:cNvSpPr txBox="1"/>
          <p:nvPr/>
        </p:nvSpPr>
        <p:spPr>
          <a:xfrm rot="20113956">
            <a:off x="4983862" y="1701625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1</a:t>
            </a:r>
            <a:endParaRPr lang="es-ES_tradnl" sz="7200" dirty="0"/>
          </a:p>
        </p:txBody>
      </p:sp>
    </p:spTree>
    <p:extLst>
      <p:ext uri="{BB962C8B-B14F-4D97-AF65-F5344CB8AC3E}">
        <p14:creationId xmlns:p14="http://schemas.microsoft.com/office/powerpoint/2010/main" val="316821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09600"/>
            <a:ext cx="4343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954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38200"/>
            <a:ext cx="6305550" cy="504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278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17601"/>
            <a:ext cx="6477000" cy="5037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822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7188200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857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82436"/>
            <a:ext cx="73152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19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591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7670800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023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657694" cy="443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914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Minya Nouvelle" pitchFamily="2" charset="0"/>
              </a:rPr>
              <a:t>Más práctica</a:t>
            </a:r>
            <a:endParaRPr lang="es-ES_tradnl" dirty="0">
              <a:latin typeface="Minya Nouvelle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dirty="0" smtClean="0"/>
              <a:t>1. </a:t>
            </a:r>
            <a:r>
              <a:rPr lang="en-US" dirty="0" smtClean="0"/>
              <a:t>¿</a:t>
            </a:r>
            <a:r>
              <a:rPr lang="es-ES_tradnl" dirty="0" smtClean="0"/>
              <a:t>En qué estación es enero?</a:t>
            </a:r>
          </a:p>
          <a:p>
            <a:endParaRPr lang="es-ES_tradnl" dirty="0"/>
          </a:p>
          <a:p>
            <a:r>
              <a:rPr lang="es-ES_tradnl" dirty="0" smtClean="0"/>
              <a:t>2. </a:t>
            </a:r>
            <a:r>
              <a:rPr lang="en-US" dirty="0" smtClean="0"/>
              <a:t>¿</a:t>
            </a:r>
            <a:r>
              <a:rPr lang="es-ES_tradnl" dirty="0" smtClean="0"/>
              <a:t>En qué estación es julio?</a:t>
            </a:r>
          </a:p>
          <a:p>
            <a:endParaRPr lang="es-ES_tradnl" dirty="0"/>
          </a:p>
          <a:p>
            <a:r>
              <a:rPr lang="es-ES_tradnl" dirty="0" smtClean="0"/>
              <a:t>3. </a:t>
            </a:r>
            <a:r>
              <a:rPr lang="en-US" dirty="0" smtClean="0"/>
              <a:t>¿</a:t>
            </a:r>
            <a:r>
              <a:rPr lang="es-ES_tradnl" dirty="0" smtClean="0"/>
              <a:t>En qué estación es octubre?</a:t>
            </a:r>
          </a:p>
          <a:p>
            <a:endParaRPr lang="es-ES_tradnl" dirty="0"/>
          </a:p>
          <a:p>
            <a:r>
              <a:rPr lang="es-ES_tradnl" dirty="0" smtClean="0"/>
              <a:t>4. </a:t>
            </a:r>
            <a:r>
              <a:rPr lang="en-US" dirty="0" smtClean="0"/>
              <a:t>¿</a:t>
            </a:r>
            <a:r>
              <a:rPr lang="es-ES_tradnl" dirty="0" smtClean="0"/>
              <a:t>En qué estación es abril?</a:t>
            </a:r>
          </a:p>
          <a:p>
            <a:endParaRPr lang="es-ES_tradnl" dirty="0"/>
          </a:p>
          <a:p>
            <a:r>
              <a:rPr lang="es-ES_tradnl" dirty="0" smtClean="0"/>
              <a:t>5. </a:t>
            </a:r>
            <a:r>
              <a:rPr lang="en-US" dirty="0" smtClean="0"/>
              <a:t>¿</a:t>
            </a:r>
            <a:r>
              <a:rPr lang="es-ES_tradnl" dirty="0" smtClean="0"/>
              <a:t>En qué estación es diciembre?</a:t>
            </a:r>
            <a:endParaRPr lang="es-ES_trad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195945"/>
            <a:ext cx="277177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646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Minya Nouvelle" pitchFamily="2" charset="0"/>
              </a:rPr>
              <a:t>Una actividad</a:t>
            </a:r>
            <a:endParaRPr lang="es-ES_tradnl" dirty="0">
              <a:latin typeface="Minya Nouvelle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_tradnl" sz="6600" dirty="0" smtClean="0"/>
              <a:t>Los días </a:t>
            </a:r>
          </a:p>
          <a:p>
            <a:pPr marL="0" indent="0" algn="ctr">
              <a:buNone/>
            </a:pPr>
            <a:r>
              <a:rPr lang="es-ES_tradnl" sz="6600" dirty="0" smtClean="0"/>
              <a:t>importantes en mi vida</a:t>
            </a:r>
            <a:endParaRPr lang="es-ES_tradnl" sz="6600" dirty="0"/>
          </a:p>
        </p:txBody>
      </p:sp>
    </p:spTree>
    <p:extLst>
      <p:ext uri="{BB962C8B-B14F-4D97-AF65-F5344CB8AC3E}">
        <p14:creationId xmlns:p14="http://schemas.microsoft.com/office/powerpoint/2010/main" val="1864365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Minya Nouvelle" pitchFamily="2" charset="0"/>
              </a:rPr>
              <a:t>Un juego</a:t>
            </a:r>
            <a:endParaRPr lang="es-ES_tradnl" dirty="0">
              <a:latin typeface="Minya Nouvelle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135494">
            <a:off x="159638" y="177626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11</a:t>
            </a:r>
            <a:endParaRPr lang="es-ES_tradnl" sz="7200" dirty="0"/>
          </a:p>
        </p:txBody>
      </p:sp>
      <p:sp>
        <p:nvSpPr>
          <p:cNvPr id="4" name="TextBox 3"/>
          <p:cNvSpPr txBox="1"/>
          <p:nvPr/>
        </p:nvSpPr>
        <p:spPr>
          <a:xfrm rot="1135494">
            <a:off x="2079117" y="923833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7</a:t>
            </a:r>
            <a:endParaRPr lang="es-ES_tradnl" sz="7200" dirty="0"/>
          </a:p>
        </p:txBody>
      </p:sp>
      <p:sp>
        <p:nvSpPr>
          <p:cNvPr id="5" name="TextBox 4"/>
          <p:cNvSpPr txBox="1"/>
          <p:nvPr/>
        </p:nvSpPr>
        <p:spPr>
          <a:xfrm rot="21426655">
            <a:off x="1271777" y="3612401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27</a:t>
            </a:r>
            <a:endParaRPr lang="es-ES_tradnl" sz="7200" dirty="0"/>
          </a:p>
        </p:txBody>
      </p:sp>
      <p:sp>
        <p:nvSpPr>
          <p:cNvPr id="6" name="TextBox 5"/>
          <p:cNvSpPr txBox="1"/>
          <p:nvPr/>
        </p:nvSpPr>
        <p:spPr>
          <a:xfrm rot="1135494">
            <a:off x="6999216" y="495436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30</a:t>
            </a:r>
            <a:endParaRPr lang="es-ES_tradnl" sz="7200" dirty="0"/>
          </a:p>
        </p:txBody>
      </p:sp>
      <p:sp>
        <p:nvSpPr>
          <p:cNvPr id="7" name="TextBox 6"/>
          <p:cNvSpPr txBox="1"/>
          <p:nvPr/>
        </p:nvSpPr>
        <p:spPr>
          <a:xfrm rot="1135494">
            <a:off x="4712724" y="5275894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10</a:t>
            </a:r>
            <a:endParaRPr lang="es-ES_tradnl" sz="7200" dirty="0"/>
          </a:p>
        </p:txBody>
      </p:sp>
      <p:sp>
        <p:nvSpPr>
          <p:cNvPr id="8" name="TextBox 7"/>
          <p:cNvSpPr txBox="1"/>
          <p:nvPr/>
        </p:nvSpPr>
        <p:spPr>
          <a:xfrm rot="21349066">
            <a:off x="7688962" y="5206826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4</a:t>
            </a:r>
            <a:endParaRPr lang="es-ES_tradnl" sz="7200" dirty="0"/>
          </a:p>
        </p:txBody>
      </p:sp>
      <p:sp>
        <p:nvSpPr>
          <p:cNvPr id="9" name="TextBox 8"/>
          <p:cNvSpPr txBox="1"/>
          <p:nvPr/>
        </p:nvSpPr>
        <p:spPr>
          <a:xfrm>
            <a:off x="5360425" y="3523522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10</a:t>
            </a:r>
            <a:endParaRPr lang="es-ES_tradnl" sz="7200" dirty="0"/>
          </a:p>
        </p:txBody>
      </p:sp>
      <p:sp>
        <p:nvSpPr>
          <p:cNvPr id="10" name="TextBox 9"/>
          <p:cNvSpPr txBox="1"/>
          <p:nvPr/>
        </p:nvSpPr>
        <p:spPr>
          <a:xfrm rot="1135494">
            <a:off x="2079117" y="5315521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5</a:t>
            </a:r>
            <a:endParaRPr lang="es-ES_tradnl" sz="7200" dirty="0"/>
          </a:p>
        </p:txBody>
      </p:sp>
      <p:sp>
        <p:nvSpPr>
          <p:cNvPr id="11" name="TextBox 10"/>
          <p:cNvSpPr txBox="1"/>
          <p:nvPr/>
        </p:nvSpPr>
        <p:spPr>
          <a:xfrm rot="1135494">
            <a:off x="3309262" y="3295720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8</a:t>
            </a:r>
            <a:endParaRPr lang="es-ES_tradnl" sz="7200" dirty="0"/>
          </a:p>
        </p:txBody>
      </p:sp>
      <p:sp>
        <p:nvSpPr>
          <p:cNvPr id="12" name="TextBox 11"/>
          <p:cNvSpPr txBox="1"/>
          <p:nvPr/>
        </p:nvSpPr>
        <p:spPr>
          <a:xfrm rot="1135494">
            <a:off x="7246239" y="2752635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29</a:t>
            </a:r>
            <a:endParaRPr lang="es-ES_tradnl" sz="7200" dirty="0"/>
          </a:p>
        </p:txBody>
      </p:sp>
      <p:sp>
        <p:nvSpPr>
          <p:cNvPr id="13" name="TextBox 12"/>
          <p:cNvSpPr txBox="1"/>
          <p:nvPr/>
        </p:nvSpPr>
        <p:spPr>
          <a:xfrm rot="1135494">
            <a:off x="273468" y="2051016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22</a:t>
            </a:r>
            <a:endParaRPr lang="es-ES_tradnl" sz="7200" dirty="0"/>
          </a:p>
        </p:txBody>
      </p:sp>
      <p:sp>
        <p:nvSpPr>
          <p:cNvPr id="14" name="TextBox 13"/>
          <p:cNvSpPr txBox="1"/>
          <p:nvPr/>
        </p:nvSpPr>
        <p:spPr>
          <a:xfrm rot="1135494">
            <a:off x="182790" y="5397463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20</a:t>
            </a:r>
            <a:endParaRPr lang="es-ES_tradnl" sz="7200" dirty="0"/>
          </a:p>
        </p:txBody>
      </p:sp>
      <p:sp>
        <p:nvSpPr>
          <p:cNvPr id="15" name="TextBox 14"/>
          <p:cNvSpPr txBox="1"/>
          <p:nvPr/>
        </p:nvSpPr>
        <p:spPr>
          <a:xfrm rot="20113956">
            <a:off x="4983862" y="1701625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9</a:t>
            </a:r>
            <a:endParaRPr lang="es-ES_tradnl" sz="7200" dirty="0"/>
          </a:p>
        </p:txBody>
      </p:sp>
    </p:spTree>
    <p:extLst>
      <p:ext uri="{BB962C8B-B14F-4D97-AF65-F5344CB8AC3E}">
        <p14:creationId xmlns:p14="http://schemas.microsoft.com/office/powerpoint/2010/main" val="202129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Minya Nouvelle" pitchFamily="2" charset="0"/>
              </a:rPr>
              <a:t>Un juego</a:t>
            </a:r>
            <a:endParaRPr lang="es-ES_tradnl" dirty="0">
              <a:latin typeface="Minya Nouvelle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135494">
            <a:off x="159638" y="177626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4</a:t>
            </a:r>
            <a:endParaRPr lang="es-ES_tradnl" sz="7200" dirty="0"/>
          </a:p>
        </p:txBody>
      </p:sp>
      <p:sp>
        <p:nvSpPr>
          <p:cNvPr id="4" name="TextBox 3"/>
          <p:cNvSpPr txBox="1"/>
          <p:nvPr/>
        </p:nvSpPr>
        <p:spPr>
          <a:xfrm rot="1135494">
            <a:off x="2079117" y="923833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7</a:t>
            </a:r>
            <a:endParaRPr lang="es-ES_tradnl" sz="7200" dirty="0"/>
          </a:p>
        </p:txBody>
      </p:sp>
      <p:sp>
        <p:nvSpPr>
          <p:cNvPr id="5" name="TextBox 4"/>
          <p:cNvSpPr txBox="1"/>
          <p:nvPr/>
        </p:nvSpPr>
        <p:spPr>
          <a:xfrm rot="21426655">
            <a:off x="1271777" y="3612401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27</a:t>
            </a:r>
            <a:endParaRPr lang="es-ES_tradnl" sz="7200" dirty="0"/>
          </a:p>
        </p:txBody>
      </p:sp>
      <p:sp>
        <p:nvSpPr>
          <p:cNvPr id="6" name="TextBox 5"/>
          <p:cNvSpPr txBox="1"/>
          <p:nvPr/>
        </p:nvSpPr>
        <p:spPr>
          <a:xfrm rot="1135494">
            <a:off x="6999216" y="495436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21</a:t>
            </a:r>
            <a:endParaRPr lang="es-ES_tradnl" sz="7200" dirty="0"/>
          </a:p>
        </p:txBody>
      </p:sp>
      <p:sp>
        <p:nvSpPr>
          <p:cNvPr id="7" name="TextBox 6"/>
          <p:cNvSpPr txBox="1"/>
          <p:nvPr/>
        </p:nvSpPr>
        <p:spPr>
          <a:xfrm rot="1135494">
            <a:off x="4712724" y="5275894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13</a:t>
            </a:r>
            <a:endParaRPr lang="es-ES_tradnl" sz="7200" dirty="0"/>
          </a:p>
        </p:txBody>
      </p:sp>
      <p:sp>
        <p:nvSpPr>
          <p:cNvPr id="8" name="TextBox 7"/>
          <p:cNvSpPr txBox="1"/>
          <p:nvPr/>
        </p:nvSpPr>
        <p:spPr>
          <a:xfrm rot="21349066">
            <a:off x="7688962" y="5206826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9</a:t>
            </a:r>
            <a:endParaRPr lang="es-ES_tradnl" sz="7200" dirty="0"/>
          </a:p>
        </p:txBody>
      </p:sp>
      <p:sp>
        <p:nvSpPr>
          <p:cNvPr id="9" name="TextBox 8"/>
          <p:cNvSpPr txBox="1"/>
          <p:nvPr/>
        </p:nvSpPr>
        <p:spPr>
          <a:xfrm>
            <a:off x="5360425" y="3523522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17</a:t>
            </a:r>
            <a:endParaRPr lang="es-ES_tradnl" sz="7200" dirty="0"/>
          </a:p>
        </p:txBody>
      </p:sp>
      <p:sp>
        <p:nvSpPr>
          <p:cNvPr id="10" name="TextBox 9"/>
          <p:cNvSpPr txBox="1"/>
          <p:nvPr/>
        </p:nvSpPr>
        <p:spPr>
          <a:xfrm rot="1135494">
            <a:off x="2079117" y="5315521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16</a:t>
            </a:r>
            <a:endParaRPr lang="es-ES_tradnl" sz="7200" dirty="0"/>
          </a:p>
        </p:txBody>
      </p:sp>
      <p:sp>
        <p:nvSpPr>
          <p:cNvPr id="11" name="TextBox 10"/>
          <p:cNvSpPr txBox="1"/>
          <p:nvPr/>
        </p:nvSpPr>
        <p:spPr>
          <a:xfrm rot="1135494">
            <a:off x="3309262" y="3295720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5</a:t>
            </a:r>
            <a:endParaRPr lang="es-ES_tradnl" sz="7200" dirty="0"/>
          </a:p>
        </p:txBody>
      </p:sp>
      <p:sp>
        <p:nvSpPr>
          <p:cNvPr id="12" name="TextBox 11"/>
          <p:cNvSpPr txBox="1"/>
          <p:nvPr/>
        </p:nvSpPr>
        <p:spPr>
          <a:xfrm rot="1135494">
            <a:off x="7246239" y="2752635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10</a:t>
            </a:r>
            <a:endParaRPr lang="es-ES_tradnl" sz="7200" dirty="0"/>
          </a:p>
        </p:txBody>
      </p:sp>
      <p:sp>
        <p:nvSpPr>
          <p:cNvPr id="13" name="TextBox 12"/>
          <p:cNvSpPr txBox="1"/>
          <p:nvPr/>
        </p:nvSpPr>
        <p:spPr>
          <a:xfrm rot="1135494">
            <a:off x="273468" y="2051016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22</a:t>
            </a:r>
            <a:endParaRPr lang="es-ES_tradnl" sz="7200" dirty="0"/>
          </a:p>
        </p:txBody>
      </p:sp>
      <p:sp>
        <p:nvSpPr>
          <p:cNvPr id="14" name="TextBox 13"/>
          <p:cNvSpPr txBox="1"/>
          <p:nvPr/>
        </p:nvSpPr>
        <p:spPr>
          <a:xfrm rot="1135494">
            <a:off x="182790" y="5397463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23</a:t>
            </a:r>
            <a:endParaRPr lang="es-ES_tradnl" sz="7200" dirty="0"/>
          </a:p>
        </p:txBody>
      </p:sp>
      <p:sp>
        <p:nvSpPr>
          <p:cNvPr id="15" name="TextBox 14"/>
          <p:cNvSpPr txBox="1"/>
          <p:nvPr/>
        </p:nvSpPr>
        <p:spPr>
          <a:xfrm rot="20113956">
            <a:off x="4983862" y="1701625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2</a:t>
            </a:r>
            <a:endParaRPr lang="es-ES_tradnl" sz="7200" dirty="0"/>
          </a:p>
        </p:txBody>
      </p:sp>
    </p:spTree>
    <p:extLst>
      <p:ext uri="{BB962C8B-B14F-4D97-AF65-F5344CB8AC3E}">
        <p14:creationId xmlns:p14="http://schemas.microsoft.com/office/powerpoint/2010/main" val="43834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75" y="152400"/>
            <a:ext cx="7772400" cy="1470025"/>
          </a:xfrm>
        </p:spPr>
        <p:txBody>
          <a:bodyPr/>
          <a:lstStyle/>
          <a:p>
            <a:r>
              <a:rPr lang="es-ES_tradnl" dirty="0" smtClean="0">
                <a:latin typeface="Minya Nouvelle" pitchFamily="2" charset="0"/>
              </a:rPr>
              <a:t>Hoy es el 26 de septiembre.</a:t>
            </a:r>
            <a:endParaRPr lang="es-ES_tradnl" dirty="0">
              <a:latin typeface="Minya Nouvelle" pitchFamily="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7127421" cy="453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70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Minya Nouvelle" pitchFamily="2" charset="0"/>
              </a:rPr>
              <a:t>La cita del día</a:t>
            </a:r>
            <a:endParaRPr lang="es-ES_tradnl" dirty="0">
              <a:latin typeface="Minya Nouvelle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3581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33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Minya Nouvelle" pitchFamily="2" charset="0"/>
              </a:rPr>
              <a:t>El objetivo</a:t>
            </a:r>
            <a:endParaRPr lang="es-ES_tradnl" dirty="0">
              <a:latin typeface="Minya Nouvelle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_tradnl" sz="5400" dirty="0" err="1" smtClean="0"/>
              <a:t>All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learners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will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demonstrate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the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ability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to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state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the</a:t>
            </a:r>
            <a:r>
              <a:rPr lang="es-ES_tradnl" sz="5400" dirty="0" smtClean="0"/>
              <a:t> date.</a:t>
            </a:r>
          </a:p>
          <a:p>
            <a:endParaRPr lang="es-ES_tradnl" sz="5400" dirty="0"/>
          </a:p>
          <a:p>
            <a:r>
              <a:rPr lang="es-ES_tradnl" sz="5400" dirty="0" err="1" smtClean="0"/>
              <a:t>All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learners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will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demonstrate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the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ability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to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recall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the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seasons</a:t>
            </a:r>
            <a:r>
              <a:rPr lang="es-ES_tradnl" sz="5400" dirty="0" smtClean="0"/>
              <a:t> of </a:t>
            </a:r>
            <a:r>
              <a:rPr lang="es-ES_tradnl" sz="5400" dirty="0" err="1" smtClean="0"/>
              <a:t>the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year</a:t>
            </a:r>
            <a:r>
              <a:rPr lang="es-ES_tradnl" sz="5400" dirty="0" smtClean="0"/>
              <a:t>.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209468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inya Nouvelle" pitchFamily="2" charset="0"/>
              </a:rPr>
              <a:t>¿</a:t>
            </a:r>
            <a:r>
              <a:rPr lang="es-ES_tradnl" dirty="0" smtClean="0">
                <a:latin typeface="Minya Nouvelle" pitchFamily="2" charset="0"/>
              </a:rPr>
              <a:t>Cuál es la fecha de hoy?</a:t>
            </a:r>
            <a:endParaRPr lang="es-ES_tradnl" dirty="0">
              <a:latin typeface="Minya Nouvelle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753600" cy="4525963"/>
          </a:xfrm>
        </p:spPr>
        <p:txBody>
          <a:bodyPr>
            <a:normAutofit/>
          </a:bodyPr>
          <a:lstStyle/>
          <a:p>
            <a:r>
              <a:rPr lang="es-ES_tradnl" dirty="0" smtClean="0"/>
              <a:t>Hoy es el _____(#)_____ de ______(mes)______.</a:t>
            </a:r>
          </a:p>
          <a:p>
            <a:endParaRPr lang="es-ES_tradnl" dirty="0"/>
          </a:p>
          <a:p>
            <a:endParaRPr lang="es-ES_tradnl" dirty="0" smtClean="0"/>
          </a:p>
          <a:p>
            <a:r>
              <a:rPr lang="es-ES_tradnl" dirty="0" smtClean="0"/>
              <a:t>Hoy es el 25 de septiembre.</a:t>
            </a:r>
          </a:p>
          <a:p>
            <a:r>
              <a:rPr lang="es-ES_tradnl" dirty="0" smtClean="0"/>
              <a:t>Hoy es el veinticinco de septiembre.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0192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inya Nouvelle" pitchFamily="2" charset="0"/>
              </a:rPr>
              <a:t>¿</a:t>
            </a:r>
            <a:r>
              <a:rPr lang="es-ES_tradnl" dirty="0" smtClean="0">
                <a:latin typeface="Minya Nouvelle" pitchFamily="2" charset="0"/>
              </a:rPr>
              <a:t>Cuál es la fecha de hoy?</a:t>
            </a:r>
            <a:endParaRPr lang="es-ES_tradnl" dirty="0">
              <a:latin typeface="Minya Nouvelle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753600" cy="4525963"/>
          </a:xfrm>
        </p:spPr>
        <p:txBody>
          <a:bodyPr>
            <a:normAutofit/>
          </a:bodyPr>
          <a:lstStyle/>
          <a:p>
            <a:r>
              <a:rPr lang="es-ES_tradnl" dirty="0" smtClean="0"/>
              <a:t>17/4 </a:t>
            </a:r>
            <a:r>
              <a:rPr lang="es-ES_tradnl" dirty="0" smtClean="0">
                <a:sym typeface="Wingdings" pitchFamily="2" charset="2"/>
              </a:rPr>
              <a:t> Hoy es el diecisiete de abril.</a:t>
            </a:r>
          </a:p>
          <a:p>
            <a:endParaRPr lang="es-ES_tradnl" dirty="0">
              <a:sym typeface="Wingdings" pitchFamily="2" charset="2"/>
            </a:endParaRPr>
          </a:p>
          <a:p>
            <a:r>
              <a:rPr lang="es-ES_tradnl" dirty="0" smtClean="0">
                <a:sym typeface="Wingdings" pitchFamily="2" charset="2"/>
              </a:rPr>
              <a:t>11/11   Hoy es el once de noviembre.</a:t>
            </a:r>
          </a:p>
          <a:p>
            <a:endParaRPr lang="es-ES_tradnl" dirty="0">
              <a:sym typeface="Wingdings" pitchFamily="2" charset="2"/>
            </a:endParaRPr>
          </a:p>
          <a:p>
            <a:r>
              <a:rPr lang="es-ES_tradnl" dirty="0" smtClean="0">
                <a:sym typeface="Wingdings" pitchFamily="2" charset="2"/>
              </a:rPr>
              <a:t>2/3</a:t>
            </a:r>
          </a:p>
          <a:p>
            <a:endParaRPr lang="es-ES_tradnl" dirty="0">
              <a:sym typeface="Wingdings" pitchFamily="2" charset="2"/>
            </a:endParaRPr>
          </a:p>
          <a:p>
            <a:r>
              <a:rPr lang="es-ES_tradnl" dirty="0" smtClean="0">
                <a:sym typeface="Wingdings" pitchFamily="2" charset="2"/>
              </a:rPr>
              <a:t>20/9  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7862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316</Words>
  <Application>Microsoft Office PowerPoint</Application>
  <PresentationFormat>On-screen Show (4:3)</PresentationFormat>
  <Paragraphs>113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Para hacer ahora </vt:lpstr>
      <vt:lpstr>Un juego</vt:lpstr>
      <vt:lpstr>Un juego</vt:lpstr>
      <vt:lpstr>Un juego</vt:lpstr>
      <vt:lpstr>Hoy es el 26 de septiembre.</vt:lpstr>
      <vt:lpstr>La cita del día</vt:lpstr>
      <vt:lpstr>El objetivo</vt:lpstr>
      <vt:lpstr>¿Cuál es la fecha de hoy?</vt:lpstr>
      <vt:lpstr>¿Cuál es la fecha de hoy?</vt:lpstr>
      <vt:lpstr>¿Cuál es la fecha de hoy?</vt:lpstr>
      <vt:lpstr>¿Hay preguntas?</vt:lpstr>
      <vt:lpstr>Las estaciones del año </vt:lpstr>
      <vt:lpstr>La primavera</vt:lpstr>
      <vt:lpstr>El verano</vt:lpstr>
      <vt:lpstr>El invierno</vt:lpstr>
      <vt:lpstr>El otoño </vt:lpstr>
      <vt:lpstr>Más práctica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Más práctica</vt:lpstr>
      <vt:lpstr>Una actividad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 hacer ahora</dc:title>
  <dc:creator>Wendy</dc:creator>
  <cp:lastModifiedBy>Wendy</cp:lastModifiedBy>
  <cp:revision>16</cp:revision>
  <dcterms:created xsi:type="dcterms:W3CDTF">2012-07-14T20:31:53Z</dcterms:created>
  <dcterms:modified xsi:type="dcterms:W3CDTF">2012-09-26T01:04:59Z</dcterms:modified>
</cp:coreProperties>
</file>